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235"/>
  </p:notesMasterIdLst>
  <p:sldIdLst>
    <p:sldId id="456" r:id="rId2"/>
    <p:sldId id="353" r:id="rId3"/>
    <p:sldId id="256" r:id="rId4"/>
    <p:sldId id="257" r:id="rId5"/>
    <p:sldId id="259" r:id="rId6"/>
    <p:sldId id="258" r:id="rId7"/>
    <p:sldId id="260" r:id="rId8"/>
    <p:sldId id="261" r:id="rId9"/>
    <p:sldId id="262" r:id="rId10"/>
    <p:sldId id="263" r:id="rId11"/>
    <p:sldId id="264" r:id="rId12"/>
    <p:sldId id="265" r:id="rId13"/>
    <p:sldId id="266" r:id="rId14"/>
    <p:sldId id="267" r:id="rId15"/>
    <p:sldId id="269" r:id="rId16"/>
    <p:sldId id="268" r:id="rId17"/>
    <p:sldId id="270" r:id="rId18"/>
    <p:sldId id="271" r:id="rId19"/>
    <p:sldId id="272" r:id="rId20"/>
    <p:sldId id="273" r:id="rId21"/>
    <p:sldId id="276" r:id="rId22"/>
    <p:sldId id="274" r:id="rId23"/>
    <p:sldId id="275" r:id="rId24"/>
    <p:sldId id="278" r:id="rId25"/>
    <p:sldId id="313" r:id="rId26"/>
    <p:sldId id="314" r:id="rId27"/>
    <p:sldId id="315" r:id="rId28"/>
    <p:sldId id="316" r:id="rId29"/>
    <p:sldId id="317" r:id="rId30"/>
    <p:sldId id="318" r:id="rId31"/>
    <p:sldId id="319" r:id="rId32"/>
    <p:sldId id="320" r:id="rId33"/>
    <p:sldId id="321" r:id="rId34"/>
    <p:sldId id="279" r:id="rId35"/>
    <p:sldId id="280" r:id="rId36"/>
    <p:sldId id="294" r:id="rId37"/>
    <p:sldId id="281" r:id="rId38"/>
    <p:sldId id="282" r:id="rId39"/>
    <p:sldId id="283" r:id="rId40"/>
    <p:sldId id="284" r:id="rId41"/>
    <p:sldId id="286" r:id="rId42"/>
    <p:sldId id="285" r:id="rId43"/>
    <p:sldId id="287" r:id="rId44"/>
    <p:sldId id="288" r:id="rId45"/>
    <p:sldId id="289" r:id="rId46"/>
    <p:sldId id="290" r:id="rId47"/>
    <p:sldId id="291" r:id="rId48"/>
    <p:sldId id="292" r:id="rId49"/>
    <p:sldId id="293" r:id="rId50"/>
    <p:sldId id="295" r:id="rId51"/>
    <p:sldId id="297" r:id="rId52"/>
    <p:sldId id="298" r:id="rId53"/>
    <p:sldId id="299" r:id="rId54"/>
    <p:sldId id="300" r:id="rId55"/>
    <p:sldId id="301" r:id="rId56"/>
    <p:sldId id="302" r:id="rId57"/>
    <p:sldId id="303" r:id="rId58"/>
    <p:sldId id="304" r:id="rId59"/>
    <p:sldId id="308" r:id="rId60"/>
    <p:sldId id="306" r:id="rId61"/>
    <p:sldId id="307" r:id="rId62"/>
    <p:sldId id="305" r:id="rId63"/>
    <p:sldId id="310" r:id="rId64"/>
    <p:sldId id="309" r:id="rId65"/>
    <p:sldId id="324" r:id="rId66"/>
    <p:sldId id="323" r:id="rId67"/>
    <p:sldId id="322" r:id="rId68"/>
    <p:sldId id="325" r:id="rId69"/>
    <p:sldId id="327" r:id="rId70"/>
    <p:sldId id="328" r:id="rId71"/>
    <p:sldId id="329" r:id="rId72"/>
    <p:sldId id="330" r:id="rId73"/>
    <p:sldId id="331" r:id="rId74"/>
    <p:sldId id="354" r:id="rId75"/>
    <p:sldId id="332" r:id="rId76"/>
    <p:sldId id="333" r:id="rId77"/>
    <p:sldId id="339" r:id="rId78"/>
    <p:sldId id="337" r:id="rId79"/>
    <p:sldId id="341" r:id="rId80"/>
    <p:sldId id="338" r:id="rId81"/>
    <p:sldId id="335" r:id="rId82"/>
    <p:sldId id="336" r:id="rId83"/>
    <p:sldId id="342" r:id="rId84"/>
    <p:sldId id="345" r:id="rId85"/>
    <p:sldId id="343" r:id="rId86"/>
    <p:sldId id="347" r:id="rId87"/>
    <p:sldId id="348" r:id="rId88"/>
    <p:sldId id="350" r:id="rId89"/>
    <p:sldId id="351" r:id="rId90"/>
    <p:sldId id="352" r:id="rId91"/>
    <p:sldId id="355" r:id="rId92"/>
    <p:sldId id="356" r:id="rId93"/>
    <p:sldId id="357" r:id="rId94"/>
    <p:sldId id="358" r:id="rId95"/>
    <p:sldId id="369" r:id="rId96"/>
    <p:sldId id="370" r:id="rId97"/>
    <p:sldId id="359" r:id="rId98"/>
    <p:sldId id="363" r:id="rId99"/>
    <p:sldId id="367" r:id="rId100"/>
    <p:sldId id="364" r:id="rId101"/>
    <p:sldId id="365" r:id="rId102"/>
    <p:sldId id="366" r:id="rId103"/>
    <p:sldId id="362" r:id="rId104"/>
    <p:sldId id="504" r:id="rId105"/>
    <p:sldId id="373" r:id="rId106"/>
    <p:sldId id="372" r:id="rId107"/>
    <p:sldId id="371" r:id="rId108"/>
    <p:sldId id="374" r:id="rId109"/>
    <p:sldId id="375" r:id="rId110"/>
    <p:sldId id="376" r:id="rId111"/>
    <p:sldId id="377" r:id="rId112"/>
    <p:sldId id="508" r:id="rId113"/>
    <p:sldId id="378" r:id="rId114"/>
    <p:sldId id="379" r:id="rId115"/>
    <p:sldId id="380" r:id="rId116"/>
    <p:sldId id="381" r:id="rId117"/>
    <p:sldId id="382" r:id="rId118"/>
    <p:sldId id="383" r:id="rId119"/>
    <p:sldId id="384" r:id="rId120"/>
    <p:sldId id="506" r:id="rId121"/>
    <p:sldId id="507" r:id="rId122"/>
    <p:sldId id="385" r:id="rId123"/>
    <p:sldId id="509" r:id="rId124"/>
    <p:sldId id="510" r:id="rId125"/>
    <p:sldId id="511" r:id="rId126"/>
    <p:sldId id="387" r:id="rId127"/>
    <p:sldId id="388" r:id="rId128"/>
    <p:sldId id="395" r:id="rId129"/>
    <p:sldId id="390" r:id="rId130"/>
    <p:sldId id="393" r:id="rId131"/>
    <p:sldId id="394" r:id="rId132"/>
    <p:sldId id="392" r:id="rId133"/>
    <p:sldId id="396" r:id="rId134"/>
    <p:sldId id="409" r:id="rId135"/>
    <p:sldId id="403" r:id="rId136"/>
    <p:sldId id="410" r:id="rId137"/>
    <p:sldId id="404" r:id="rId138"/>
    <p:sldId id="411" r:id="rId139"/>
    <p:sldId id="405" r:id="rId140"/>
    <p:sldId id="406" r:id="rId141"/>
    <p:sldId id="412" r:id="rId142"/>
    <p:sldId id="407" r:id="rId143"/>
    <p:sldId id="408" r:id="rId144"/>
    <p:sldId id="397" r:id="rId145"/>
    <p:sldId id="398" r:id="rId146"/>
    <p:sldId id="399" r:id="rId147"/>
    <p:sldId id="400" r:id="rId148"/>
    <p:sldId id="401" r:id="rId149"/>
    <p:sldId id="402" r:id="rId150"/>
    <p:sldId id="413" r:id="rId151"/>
    <p:sldId id="414" r:id="rId152"/>
    <p:sldId id="415" r:id="rId153"/>
    <p:sldId id="416" r:id="rId154"/>
    <p:sldId id="417" r:id="rId155"/>
    <p:sldId id="418" r:id="rId156"/>
    <p:sldId id="419" r:id="rId157"/>
    <p:sldId id="420" r:id="rId158"/>
    <p:sldId id="421" r:id="rId159"/>
    <p:sldId id="422" r:id="rId160"/>
    <p:sldId id="423" r:id="rId161"/>
    <p:sldId id="424" r:id="rId162"/>
    <p:sldId id="426" r:id="rId163"/>
    <p:sldId id="425" r:id="rId164"/>
    <p:sldId id="427" r:id="rId165"/>
    <p:sldId id="428" r:id="rId166"/>
    <p:sldId id="429" r:id="rId167"/>
    <p:sldId id="430" r:id="rId168"/>
    <p:sldId id="431" r:id="rId169"/>
    <p:sldId id="433" r:id="rId170"/>
    <p:sldId id="432" r:id="rId171"/>
    <p:sldId id="434" r:id="rId172"/>
    <p:sldId id="435" r:id="rId173"/>
    <p:sldId id="436" r:id="rId174"/>
    <p:sldId id="437" r:id="rId175"/>
    <p:sldId id="438" r:id="rId176"/>
    <p:sldId id="439" r:id="rId177"/>
    <p:sldId id="440" r:id="rId178"/>
    <p:sldId id="441" r:id="rId179"/>
    <p:sldId id="444" r:id="rId180"/>
    <p:sldId id="442" r:id="rId181"/>
    <p:sldId id="443" r:id="rId182"/>
    <p:sldId id="445" r:id="rId183"/>
    <p:sldId id="448" r:id="rId184"/>
    <p:sldId id="446" r:id="rId185"/>
    <p:sldId id="447" r:id="rId186"/>
    <p:sldId id="449" r:id="rId187"/>
    <p:sldId id="450" r:id="rId188"/>
    <p:sldId id="451" r:id="rId189"/>
    <p:sldId id="453" r:id="rId190"/>
    <p:sldId id="454" r:id="rId191"/>
    <p:sldId id="455" r:id="rId192"/>
    <p:sldId id="457" r:id="rId193"/>
    <p:sldId id="460" r:id="rId194"/>
    <p:sldId id="461" r:id="rId195"/>
    <p:sldId id="459" r:id="rId196"/>
    <p:sldId id="458" r:id="rId197"/>
    <p:sldId id="462" r:id="rId198"/>
    <p:sldId id="463" r:id="rId199"/>
    <p:sldId id="464" r:id="rId200"/>
    <p:sldId id="465" r:id="rId201"/>
    <p:sldId id="466" r:id="rId202"/>
    <p:sldId id="467" r:id="rId203"/>
    <p:sldId id="468" r:id="rId204"/>
    <p:sldId id="469" r:id="rId205"/>
    <p:sldId id="471" r:id="rId206"/>
    <p:sldId id="470" r:id="rId207"/>
    <p:sldId id="472" r:id="rId208"/>
    <p:sldId id="473" r:id="rId209"/>
    <p:sldId id="474" r:id="rId210"/>
    <p:sldId id="475" r:id="rId211"/>
    <p:sldId id="476" r:id="rId212"/>
    <p:sldId id="477" r:id="rId213"/>
    <p:sldId id="478" r:id="rId214"/>
    <p:sldId id="479" r:id="rId215"/>
    <p:sldId id="486" r:id="rId216"/>
    <p:sldId id="480" r:id="rId217"/>
    <p:sldId id="484" r:id="rId218"/>
    <p:sldId id="481" r:id="rId219"/>
    <p:sldId id="498" r:id="rId220"/>
    <p:sldId id="482" r:id="rId221"/>
    <p:sldId id="483" r:id="rId222"/>
    <p:sldId id="485" r:id="rId223"/>
    <p:sldId id="487" r:id="rId224"/>
    <p:sldId id="497" r:id="rId225"/>
    <p:sldId id="489" r:id="rId226"/>
    <p:sldId id="496" r:id="rId227"/>
    <p:sldId id="492" r:id="rId228"/>
    <p:sldId id="495" r:id="rId229"/>
    <p:sldId id="499" r:id="rId230"/>
    <p:sldId id="500" r:id="rId231"/>
    <p:sldId id="503" r:id="rId232"/>
    <p:sldId id="501" r:id="rId233"/>
    <p:sldId id="502" r:id="rId2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 /><Relationship Id="rId21" Type="http://schemas.openxmlformats.org/officeDocument/2006/relationships/slide" Target="slides/slide20.xml" /><Relationship Id="rId42" Type="http://schemas.openxmlformats.org/officeDocument/2006/relationships/slide" Target="slides/slide41.xml" /><Relationship Id="rId63" Type="http://schemas.openxmlformats.org/officeDocument/2006/relationships/slide" Target="slides/slide62.xml" /><Relationship Id="rId84" Type="http://schemas.openxmlformats.org/officeDocument/2006/relationships/slide" Target="slides/slide83.xml" /><Relationship Id="rId138" Type="http://schemas.openxmlformats.org/officeDocument/2006/relationships/slide" Target="slides/slide137.xml" /><Relationship Id="rId159" Type="http://schemas.openxmlformats.org/officeDocument/2006/relationships/slide" Target="slides/slide158.xml" /><Relationship Id="rId170" Type="http://schemas.openxmlformats.org/officeDocument/2006/relationships/slide" Target="slides/slide169.xml" /><Relationship Id="rId191" Type="http://schemas.openxmlformats.org/officeDocument/2006/relationships/slide" Target="slides/slide190.xml" /><Relationship Id="rId205" Type="http://schemas.openxmlformats.org/officeDocument/2006/relationships/slide" Target="slides/slide204.xml" /><Relationship Id="rId226" Type="http://schemas.openxmlformats.org/officeDocument/2006/relationships/slide" Target="slides/slide225.xml" /><Relationship Id="rId107" Type="http://schemas.openxmlformats.org/officeDocument/2006/relationships/slide" Target="slides/slide106.xml" /><Relationship Id="rId11" Type="http://schemas.openxmlformats.org/officeDocument/2006/relationships/slide" Target="slides/slide10.xml" /><Relationship Id="rId32" Type="http://schemas.openxmlformats.org/officeDocument/2006/relationships/slide" Target="slides/slide31.xml" /><Relationship Id="rId53" Type="http://schemas.openxmlformats.org/officeDocument/2006/relationships/slide" Target="slides/slide52.xml" /><Relationship Id="rId74" Type="http://schemas.openxmlformats.org/officeDocument/2006/relationships/slide" Target="slides/slide73.xml" /><Relationship Id="rId128" Type="http://schemas.openxmlformats.org/officeDocument/2006/relationships/slide" Target="slides/slide127.xml" /><Relationship Id="rId149" Type="http://schemas.openxmlformats.org/officeDocument/2006/relationships/slide" Target="slides/slide148.xml" /><Relationship Id="rId5" Type="http://schemas.openxmlformats.org/officeDocument/2006/relationships/slide" Target="slides/slide4.xml" /><Relationship Id="rId95" Type="http://schemas.openxmlformats.org/officeDocument/2006/relationships/slide" Target="slides/slide94.xml" /><Relationship Id="rId160" Type="http://schemas.openxmlformats.org/officeDocument/2006/relationships/slide" Target="slides/slide159.xml" /><Relationship Id="rId181" Type="http://schemas.openxmlformats.org/officeDocument/2006/relationships/slide" Target="slides/slide180.xml" /><Relationship Id="rId216" Type="http://schemas.openxmlformats.org/officeDocument/2006/relationships/slide" Target="slides/slide215.xml" /><Relationship Id="rId237" Type="http://schemas.openxmlformats.org/officeDocument/2006/relationships/viewProps" Target="viewProps.xml" /><Relationship Id="rId22" Type="http://schemas.openxmlformats.org/officeDocument/2006/relationships/slide" Target="slides/slide21.xml" /><Relationship Id="rId43" Type="http://schemas.openxmlformats.org/officeDocument/2006/relationships/slide" Target="slides/slide42.xml" /><Relationship Id="rId64" Type="http://schemas.openxmlformats.org/officeDocument/2006/relationships/slide" Target="slides/slide63.xml" /><Relationship Id="rId118" Type="http://schemas.openxmlformats.org/officeDocument/2006/relationships/slide" Target="slides/slide117.xml" /><Relationship Id="rId139" Type="http://schemas.openxmlformats.org/officeDocument/2006/relationships/slide" Target="slides/slide138.xml" /><Relationship Id="rId80" Type="http://schemas.openxmlformats.org/officeDocument/2006/relationships/slide" Target="slides/slide79.xml" /><Relationship Id="rId85" Type="http://schemas.openxmlformats.org/officeDocument/2006/relationships/slide" Target="slides/slide84.xml" /><Relationship Id="rId150" Type="http://schemas.openxmlformats.org/officeDocument/2006/relationships/slide" Target="slides/slide149.xml" /><Relationship Id="rId155" Type="http://schemas.openxmlformats.org/officeDocument/2006/relationships/slide" Target="slides/slide154.xml" /><Relationship Id="rId171" Type="http://schemas.openxmlformats.org/officeDocument/2006/relationships/slide" Target="slides/slide170.xml" /><Relationship Id="rId176" Type="http://schemas.openxmlformats.org/officeDocument/2006/relationships/slide" Target="slides/slide175.xml" /><Relationship Id="rId192" Type="http://schemas.openxmlformats.org/officeDocument/2006/relationships/slide" Target="slides/slide191.xml" /><Relationship Id="rId197" Type="http://schemas.openxmlformats.org/officeDocument/2006/relationships/slide" Target="slides/slide196.xml" /><Relationship Id="rId206" Type="http://schemas.openxmlformats.org/officeDocument/2006/relationships/slide" Target="slides/slide205.xml" /><Relationship Id="rId227" Type="http://schemas.openxmlformats.org/officeDocument/2006/relationships/slide" Target="slides/slide226.xml" /><Relationship Id="rId201" Type="http://schemas.openxmlformats.org/officeDocument/2006/relationships/slide" Target="slides/slide200.xml" /><Relationship Id="rId222" Type="http://schemas.openxmlformats.org/officeDocument/2006/relationships/slide" Target="slides/slide221.xml" /><Relationship Id="rId12" Type="http://schemas.openxmlformats.org/officeDocument/2006/relationships/slide" Target="slides/slide11.xml" /><Relationship Id="rId17" Type="http://schemas.openxmlformats.org/officeDocument/2006/relationships/slide" Target="slides/slide16.xml" /><Relationship Id="rId33" Type="http://schemas.openxmlformats.org/officeDocument/2006/relationships/slide" Target="slides/slide32.xml" /><Relationship Id="rId38" Type="http://schemas.openxmlformats.org/officeDocument/2006/relationships/slide" Target="slides/slide37.xml" /><Relationship Id="rId59" Type="http://schemas.openxmlformats.org/officeDocument/2006/relationships/slide" Target="slides/slide58.xml" /><Relationship Id="rId103" Type="http://schemas.openxmlformats.org/officeDocument/2006/relationships/slide" Target="slides/slide102.xml" /><Relationship Id="rId108" Type="http://schemas.openxmlformats.org/officeDocument/2006/relationships/slide" Target="slides/slide107.xml" /><Relationship Id="rId124" Type="http://schemas.openxmlformats.org/officeDocument/2006/relationships/slide" Target="slides/slide123.xml" /><Relationship Id="rId129" Type="http://schemas.openxmlformats.org/officeDocument/2006/relationships/slide" Target="slides/slide128.xml" /><Relationship Id="rId54" Type="http://schemas.openxmlformats.org/officeDocument/2006/relationships/slide" Target="slides/slide53.xml" /><Relationship Id="rId70" Type="http://schemas.openxmlformats.org/officeDocument/2006/relationships/slide" Target="slides/slide69.xml" /><Relationship Id="rId75" Type="http://schemas.openxmlformats.org/officeDocument/2006/relationships/slide" Target="slides/slide74.xml" /><Relationship Id="rId91" Type="http://schemas.openxmlformats.org/officeDocument/2006/relationships/slide" Target="slides/slide90.xml" /><Relationship Id="rId96" Type="http://schemas.openxmlformats.org/officeDocument/2006/relationships/slide" Target="slides/slide95.xml" /><Relationship Id="rId140" Type="http://schemas.openxmlformats.org/officeDocument/2006/relationships/slide" Target="slides/slide139.xml" /><Relationship Id="rId145" Type="http://schemas.openxmlformats.org/officeDocument/2006/relationships/slide" Target="slides/slide144.xml" /><Relationship Id="rId161" Type="http://schemas.openxmlformats.org/officeDocument/2006/relationships/slide" Target="slides/slide160.xml" /><Relationship Id="rId166" Type="http://schemas.openxmlformats.org/officeDocument/2006/relationships/slide" Target="slides/slide165.xml" /><Relationship Id="rId182" Type="http://schemas.openxmlformats.org/officeDocument/2006/relationships/slide" Target="slides/slide181.xml" /><Relationship Id="rId187" Type="http://schemas.openxmlformats.org/officeDocument/2006/relationships/slide" Target="slides/slide186.xml" /><Relationship Id="rId217" Type="http://schemas.openxmlformats.org/officeDocument/2006/relationships/slide" Target="slides/slide216.xml" /><Relationship Id="rId1" Type="http://schemas.openxmlformats.org/officeDocument/2006/relationships/slideMaster" Target="slideMasters/slideMaster1.xml" /><Relationship Id="rId6" Type="http://schemas.openxmlformats.org/officeDocument/2006/relationships/slide" Target="slides/slide5.xml" /><Relationship Id="rId212" Type="http://schemas.openxmlformats.org/officeDocument/2006/relationships/slide" Target="slides/slide211.xml" /><Relationship Id="rId233" Type="http://schemas.openxmlformats.org/officeDocument/2006/relationships/slide" Target="slides/slide232.xml" /><Relationship Id="rId238" Type="http://schemas.openxmlformats.org/officeDocument/2006/relationships/theme" Target="theme/theme1.xml" /><Relationship Id="rId23" Type="http://schemas.openxmlformats.org/officeDocument/2006/relationships/slide" Target="slides/slide22.xml" /><Relationship Id="rId28" Type="http://schemas.openxmlformats.org/officeDocument/2006/relationships/slide" Target="slides/slide27.xml" /><Relationship Id="rId49" Type="http://schemas.openxmlformats.org/officeDocument/2006/relationships/slide" Target="slides/slide48.xml" /><Relationship Id="rId114" Type="http://schemas.openxmlformats.org/officeDocument/2006/relationships/slide" Target="slides/slide113.xml" /><Relationship Id="rId119" Type="http://schemas.openxmlformats.org/officeDocument/2006/relationships/slide" Target="slides/slide118.xml" /><Relationship Id="rId44" Type="http://schemas.openxmlformats.org/officeDocument/2006/relationships/slide" Target="slides/slide43.xml" /><Relationship Id="rId60" Type="http://schemas.openxmlformats.org/officeDocument/2006/relationships/slide" Target="slides/slide59.xml" /><Relationship Id="rId65" Type="http://schemas.openxmlformats.org/officeDocument/2006/relationships/slide" Target="slides/slide64.xml" /><Relationship Id="rId81" Type="http://schemas.openxmlformats.org/officeDocument/2006/relationships/slide" Target="slides/slide80.xml" /><Relationship Id="rId86" Type="http://schemas.openxmlformats.org/officeDocument/2006/relationships/slide" Target="slides/slide85.xml" /><Relationship Id="rId130" Type="http://schemas.openxmlformats.org/officeDocument/2006/relationships/slide" Target="slides/slide129.xml" /><Relationship Id="rId135" Type="http://schemas.openxmlformats.org/officeDocument/2006/relationships/slide" Target="slides/slide134.xml" /><Relationship Id="rId151" Type="http://schemas.openxmlformats.org/officeDocument/2006/relationships/slide" Target="slides/slide150.xml" /><Relationship Id="rId156" Type="http://schemas.openxmlformats.org/officeDocument/2006/relationships/slide" Target="slides/slide155.xml" /><Relationship Id="rId177" Type="http://schemas.openxmlformats.org/officeDocument/2006/relationships/slide" Target="slides/slide176.xml" /><Relationship Id="rId198" Type="http://schemas.openxmlformats.org/officeDocument/2006/relationships/slide" Target="slides/slide197.xml" /><Relationship Id="rId172" Type="http://schemas.openxmlformats.org/officeDocument/2006/relationships/slide" Target="slides/slide171.xml" /><Relationship Id="rId193" Type="http://schemas.openxmlformats.org/officeDocument/2006/relationships/slide" Target="slides/slide192.xml" /><Relationship Id="rId202" Type="http://schemas.openxmlformats.org/officeDocument/2006/relationships/slide" Target="slides/slide201.xml" /><Relationship Id="rId207" Type="http://schemas.openxmlformats.org/officeDocument/2006/relationships/slide" Target="slides/slide206.xml" /><Relationship Id="rId223" Type="http://schemas.openxmlformats.org/officeDocument/2006/relationships/slide" Target="slides/slide222.xml" /><Relationship Id="rId228" Type="http://schemas.openxmlformats.org/officeDocument/2006/relationships/slide" Target="slides/slide227.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slide" Target="slides/slide108.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slide" Target="slides/slide103.xml" /><Relationship Id="rId120" Type="http://schemas.openxmlformats.org/officeDocument/2006/relationships/slide" Target="slides/slide119.xml" /><Relationship Id="rId125" Type="http://schemas.openxmlformats.org/officeDocument/2006/relationships/slide" Target="slides/slide124.xml" /><Relationship Id="rId141" Type="http://schemas.openxmlformats.org/officeDocument/2006/relationships/slide" Target="slides/slide140.xml" /><Relationship Id="rId146" Type="http://schemas.openxmlformats.org/officeDocument/2006/relationships/slide" Target="slides/slide145.xml" /><Relationship Id="rId167" Type="http://schemas.openxmlformats.org/officeDocument/2006/relationships/slide" Target="slides/slide166.xml" /><Relationship Id="rId188" Type="http://schemas.openxmlformats.org/officeDocument/2006/relationships/slide" Target="slides/slide187.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 Id="rId162" Type="http://schemas.openxmlformats.org/officeDocument/2006/relationships/slide" Target="slides/slide161.xml" /><Relationship Id="rId183" Type="http://schemas.openxmlformats.org/officeDocument/2006/relationships/slide" Target="slides/slide182.xml" /><Relationship Id="rId213" Type="http://schemas.openxmlformats.org/officeDocument/2006/relationships/slide" Target="slides/slide212.xml" /><Relationship Id="rId218" Type="http://schemas.openxmlformats.org/officeDocument/2006/relationships/slide" Target="slides/slide217.xml" /><Relationship Id="rId234" Type="http://schemas.openxmlformats.org/officeDocument/2006/relationships/slide" Target="slides/slide233.xml" /><Relationship Id="rId239" Type="http://schemas.openxmlformats.org/officeDocument/2006/relationships/tableStyles" Target="tableStyles.xml" /><Relationship Id="rId2" Type="http://schemas.openxmlformats.org/officeDocument/2006/relationships/slide" Target="slides/slide1.xml" /><Relationship Id="rId29" Type="http://schemas.openxmlformats.org/officeDocument/2006/relationships/slide" Target="slides/slide28.xml" /><Relationship Id="rId24" Type="http://schemas.openxmlformats.org/officeDocument/2006/relationships/slide" Target="slides/slide23.xml" /><Relationship Id="rId40" Type="http://schemas.openxmlformats.org/officeDocument/2006/relationships/slide" Target="slides/slide39.xml" /><Relationship Id="rId45" Type="http://schemas.openxmlformats.org/officeDocument/2006/relationships/slide" Target="slides/slide44.xml" /><Relationship Id="rId66" Type="http://schemas.openxmlformats.org/officeDocument/2006/relationships/slide" Target="slides/slide65.xml" /><Relationship Id="rId87" Type="http://schemas.openxmlformats.org/officeDocument/2006/relationships/slide" Target="slides/slide86.xml" /><Relationship Id="rId110" Type="http://schemas.openxmlformats.org/officeDocument/2006/relationships/slide" Target="slides/slide109.xml" /><Relationship Id="rId115" Type="http://schemas.openxmlformats.org/officeDocument/2006/relationships/slide" Target="slides/slide114.xml" /><Relationship Id="rId131" Type="http://schemas.openxmlformats.org/officeDocument/2006/relationships/slide" Target="slides/slide130.xml" /><Relationship Id="rId136" Type="http://schemas.openxmlformats.org/officeDocument/2006/relationships/slide" Target="slides/slide135.xml" /><Relationship Id="rId157" Type="http://schemas.openxmlformats.org/officeDocument/2006/relationships/slide" Target="slides/slide156.xml" /><Relationship Id="rId178" Type="http://schemas.openxmlformats.org/officeDocument/2006/relationships/slide" Target="slides/slide177.xml" /><Relationship Id="rId61" Type="http://schemas.openxmlformats.org/officeDocument/2006/relationships/slide" Target="slides/slide60.xml" /><Relationship Id="rId82" Type="http://schemas.openxmlformats.org/officeDocument/2006/relationships/slide" Target="slides/slide81.xml" /><Relationship Id="rId152" Type="http://schemas.openxmlformats.org/officeDocument/2006/relationships/slide" Target="slides/slide151.xml" /><Relationship Id="rId173" Type="http://schemas.openxmlformats.org/officeDocument/2006/relationships/slide" Target="slides/slide172.xml" /><Relationship Id="rId194" Type="http://schemas.openxmlformats.org/officeDocument/2006/relationships/slide" Target="slides/slide193.xml" /><Relationship Id="rId199" Type="http://schemas.openxmlformats.org/officeDocument/2006/relationships/slide" Target="slides/slide198.xml" /><Relationship Id="rId203" Type="http://schemas.openxmlformats.org/officeDocument/2006/relationships/slide" Target="slides/slide202.xml" /><Relationship Id="rId208" Type="http://schemas.openxmlformats.org/officeDocument/2006/relationships/slide" Target="slides/slide207.xml" /><Relationship Id="rId229" Type="http://schemas.openxmlformats.org/officeDocument/2006/relationships/slide" Target="slides/slide228.xml" /><Relationship Id="rId19" Type="http://schemas.openxmlformats.org/officeDocument/2006/relationships/slide" Target="slides/slide18.xml" /><Relationship Id="rId224" Type="http://schemas.openxmlformats.org/officeDocument/2006/relationships/slide" Target="slides/slide223.xml" /><Relationship Id="rId14" Type="http://schemas.openxmlformats.org/officeDocument/2006/relationships/slide" Target="slides/slide13.xml" /><Relationship Id="rId30" Type="http://schemas.openxmlformats.org/officeDocument/2006/relationships/slide" Target="slides/slide29.xml" /><Relationship Id="rId35" Type="http://schemas.openxmlformats.org/officeDocument/2006/relationships/slide" Target="slides/slide34.xml" /><Relationship Id="rId56" Type="http://schemas.openxmlformats.org/officeDocument/2006/relationships/slide" Target="slides/slide55.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slide" Target="slides/slide104.xml" /><Relationship Id="rId126" Type="http://schemas.openxmlformats.org/officeDocument/2006/relationships/slide" Target="slides/slide125.xml" /><Relationship Id="rId147" Type="http://schemas.openxmlformats.org/officeDocument/2006/relationships/slide" Target="slides/slide146.xml" /><Relationship Id="rId168" Type="http://schemas.openxmlformats.org/officeDocument/2006/relationships/slide" Target="slides/slide167.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93" Type="http://schemas.openxmlformats.org/officeDocument/2006/relationships/slide" Target="slides/slide92.xml" /><Relationship Id="rId98" Type="http://schemas.openxmlformats.org/officeDocument/2006/relationships/slide" Target="slides/slide97.xml" /><Relationship Id="rId121" Type="http://schemas.openxmlformats.org/officeDocument/2006/relationships/slide" Target="slides/slide120.xml" /><Relationship Id="rId142" Type="http://schemas.openxmlformats.org/officeDocument/2006/relationships/slide" Target="slides/slide141.xml" /><Relationship Id="rId163" Type="http://schemas.openxmlformats.org/officeDocument/2006/relationships/slide" Target="slides/slide162.xml" /><Relationship Id="rId184" Type="http://schemas.openxmlformats.org/officeDocument/2006/relationships/slide" Target="slides/slide183.xml" /><Relationship Id="rId189" Type="http://schemas.openxmlformats.org/officeDocument/2006/relationships/slide" Target="slides/slide188.xml" /><Relationship Id="rId219" Type="http://schemas.openxmlformats.org/officeDocument/2006/relationships/slide" Target="slides/slide218.xml" /><Relationship Id="rId3" Type="http://schemas.openxmlformats.org/officeDocument/2006/relationships/slide" Target="slides/slide2.xml" /><Relationship Id="rId214" Type="http://schemas.openxmlformats.org/officeDocument/2006/relationships/slide" Target="slides/slide213.xml" /><Relationship Id="rId230" Type="http://schemas.openxmlformats.org/officeDocument/2006/relationships/slide" Target="slides/slide229.xml" /><Relationship Id="rId235" Type="http://schemas.openxmlformats.org/officeDocument/2006/relationships/notesMaster" Target="notesMasters/notesMaster1.xml" /><Relationship Id="rId25" Type="http://schemas.openxmlformats.org/officeDocument/2006/relationships/slide" Target="slides/slide24.xml" /><Relationship Id="rId46" Type="http://schemas.openxmlformats.org/officeDocument/2006/relationships/slide" Target="slides/slide45.xml" /><Relationship Id="rId67" Type="http://schemas.openxmlformats.org/officeDocument/2006/relationships/slide" Target="slides/slide66.xml" /><Relationship Id="rId116" Type="http://schemas.openxmlformats.org/officeDocument/2006/relationships/slide" Target="slides/slide115.xml" /><Relationship Id="rId137" Type="http://schemas.openxmlformats.org/officeDocument/2006/relationships/slide" Target="slides/slide136.xml" /><Relationship Id="rId158" Type="http://schemas.openxmlformats.org/officeDocument/2006/relationships/slide" Target="slides/slide157.xml" /><Relationship Id="rId20" Type="http://schemas.openxmlformats.org/officeDocument/2006/relationships/slide" Target="slides/slide19.xml" /><Relationship Id="rId41" Type="http://schemas.openxmlformats.org/officeDocument/2006/relationships/slide" Target="slides/slide40.xml" /><Relationship Id="rId62" Type="http://schemas.openxmlformats.org/officeDocument/2006/relationships/slide" Target="slides/slide61.xml" /><Relationship Id="rId83" Type="http://schemas.openxmlformats.org/officeDocument/2006/relationships/slide" Target="slides/slide82.xml" /><Relationship Id="rId88" Type="http://schemas.openxmlformats.org/officeDocument/2006/relationships/slide" Target="slides/slide87.xml" /><Relationship Id="rId111" Type="http://schemas.openxmlformats.org/officeDocument/2006/relationships/slide" Target="slides/slide110.xml" /><Relationship Id="rId132" Type="http://schemas.openxmlformats.org/officeDocument/2006/relationships/slide" Target="slides/slide131.xml" /><Relationship Id="rId153" Type="http://schemas.openxmlformats.org/officeDocument/2006/relationships/slide" Target="slides/slide152.xml" /><Relationship Id="rId174" Type="http://schemas.openxmlformats.org/officeDocument/2006/relationships/slide" Target="slides/slide173.xml" /><Relationship Id="rId179" Type="http://schemas.openxmlformats.org/officeDocument/2006/relationships/slide" Target="slides/slide178.xml" /><Relationship Id="rId195" Type="http://schemas.openxmlformats.org/officeDocument/2006/relationships/slide" Target="slides/slide194.xml" /><Relationship Id="rId209" Type="http://schemas.openxmlformats.org/officeDocument/2006/relationships/slide" Target="slides/slide208.xml" /><Relationship Id="rId190" Type="http://schemas.openxmlformats.org/officeDocument/2006/relationships/slide" Target="slides/slide189.xml" /><Relationship Id="rId204" Type="http://schemas.openxmlformats.org/officeDocument/2006/relationships/slide" Target="slides/slide203.xml" /><Relationship Id="rId220" Type="http://schemas.openxmlformats.org/officeDocument/2006/relationships/slide" Target="slides/slide219.xml" /><Relationship Id="rId225" Type="http://schemas.openxmlformats.org/officeDocument/2006/relationships/slide" Target="slides/slide224.xml" /><Relationship Id="rId15" Type="http://schemas.openxmlformats.org/officeDocument/2006/relationships/slide" Target="slides/slide14.xml" /><Relationship Id="rId36" Type="http://schemas.openxmlformats.org/officeDocument/2006/relationships/slide" Target="slides/slide35.xml" /><Relationship Id="rId57" Type="http://schemas.openxmlformats.org/officeDocument/2006/relationships/slide" Target="slides/slide56.xml" /><Relationship Id="rId106" Type="http://schemas.openxmlformats.org/officeDocument/2006/relationships/slide" Target="slides/slide105.xml" /><Relationship Id="rId127" Type="http://schemas.openxmlformats.org/officeDocument/2006/relationships/slide" Target="slides/slide126.xml" /><Relationship Id="rId10" Type="http://schemas.openxmlformats.org/officeDocument/2006/relationships/slide" Target="slides/slide9.xml" /><Relationship Id="rId31" Type="http://schemas.openxmlformats.org/officeDocument/2006/relationships/slide" Target="slides/slide30.xml" /><Relationship Id="rId52" Type="http://schemas.openxmlformats.org/officeDocument/2006/relationships/slide" Target="slides/slide51.xml" /><Relationship Id="rId73" Type="http://schemas.openxmlformats.org/officeDocument/2006/relationships/slide" Target="slides/slide72.xml" /><Relationship Id="rId78" Type="http://schemas.openxmlformats.org/officeDocument/2006/relationships/slide" Target="slides/slide77.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122" Type="http://schemas.openxmlformats.org/officeDocument/2006/relationships/slide" Target="slides/slide121.xml" /><Relationship Id="rId143" Type="http://schemas.openxmlformats.org/officeDocument/2006/relationships/slide" Target="slides/slide142.xml" /><Relationship Id="rId148" Type="http://schemas.openxmlformats.org/officeDocument/2006/relationships/slide" Target="slides/slide147.xml" /><Relationship Id="rId164" Type="http://schemas.openxmlformats.org/officeDocument/2006/relationships/slide" Target="slides/slide163.xml" /><Relationship Id="rId169" Type="http://schemas.openxmlformats.org/officeDocument/2006/relationships/slide" Target="slides/slide168.xml" /><Relationship Id="rId185" Type="http://schemas.openxmlformats.org/officeDocument/2006/relationships/slide" Target="slides/slide184.xml" /><Relationship Id="rId4" Type="http://schemas.openxmlformats.org/officeDocument/2006/relationships/slide" Target="slides/slide3.xml" /><Relationship Id="rId9" Type="http://schemas.openxmlformats.org/officeDocument/2006/relationships/slide" Target="slides/slide8.xml" /><Relationship Id="rId180" Type="http://schemas.openxmlformats.org/officeDocument/2006/relationships/slide" Target="slides/slide179.xml" /><Relationship Id="rId210" Type="http://schemas.openxmlformats.org/officeDocument/2006/relationships/slide" Target="slides/slide209.xml" /><Relationship Id="rId215" Type="http://schemas.openxmlformats.org/officeDocument/2006/relationships/slide" Target="slides/slide214.xml" /><Relationship Id="rId236" Type="http://schemas.openxmlformats.org/officeDocument/2006/relationships/presProps" Target="presProps.xml" /><Relationship Id="rId26" Type="http://schemas.openxmlformats.org/officeDocument/2006/relationships/slide" Target="slides/slide25.xml" /><Relationship Id="rId231" Type="http://schemas.openxmlformats.org/officeDocument/2006/relationships/slide" Target="slides/slide230.xml" /><Relationship Id="rId47" Type="http://schemas.openxmlformats.org/officeDocument/2006/relationships/slide" Target="slides/slide46.xml" /><Relationship Id="rId68" Type="http://schemas.openxmlformats.org/officeDocument/2006/relationships/slide" Target="slides/slide67.xml" /><Relationship Id="rId89" Type="http://schemas.openxmlformats.org/officeDocument/2006/relationships/slide" Target="slides/slide88.xml" /><Relationship Id="rId112" Type="http://schemas.openxmlformats.org/officeDocument/2006/relationships/slide" Target="slides/slide111.xml" /><Relationship Id="rId133" Type="http://schemas.openxmlformats.org/officeDocument/2006/relationships/slide" Target="slides/slide132.xml" /><Relationship Id="rId154" Type="http://schemas.openxmlformats.org/officeDocument/2006/relationships/slide" Target="slides/slide153.xml" /><Relationship Id="rId175" Type="http://schemas.openxmlformats.org/officeDocument/2006/relationships/slide" Target="slides/slide174.xml" /><Relationship Id="rId196" Type="http://schemas.openxmlformats.org/officeDocument/2006/relationships/slide" Target="slides/slide195.xml" /><Relationship Id="rId200" Type="http://schemas.openxmlformats.org/officeDocument/2006/relationships/slide" Target="slides/slide199.xml" /><Relationship Id="rId16" Type="http://schemas.openxmlformats.org/officeDocument/2006/relationships/slide" Target="slides/slide15.xml" /><Relationship Id="rId221" Type="http://schemas.openxmlformats.org/officeDocument/2006/relationships/slide" Target="slides/slide220.xml" /><Relationship Id="rId37" Type="http://schemas.openxmlformats.org/officeDocument/2006/relationships/slide" Target="slides/slide36.xml" /><Relationship Id="rId58" Type="http://schemas.openxmlformats.org/officeDocument/2006/relationships/slide" Target="slides/slide57.xml" /><Relationship Id="rId79" Type="http://schemas.openxmlformats.org/officeDocument/2006/relationships/slide" Target="slides/slide78.xml" /><Relationship Id="rId102" Type="http://schemas.openxmlformats.org/officeDocument/2006/relationships/slide" Target="slides/slide101.xml" /><Relationship Id="rId123" Type="http://schemas.openxmlformats.org/officeDocument/2006/relationships/slide" Target="slides/slide122.xml" /><Relationship Id="rId144" Type="http://schemas.openxmlformats.org/officeDocument/2006/relationships/slide" Target="slides/slide143.xml" /><Relationship Id="rId90" Type="http://schemas.openxmlformats.org/officeDocument/2006/relationships/slide" Target="slides/slide89.xml" /><Relationship Id="rId165" Type="http://schemas.openxmlformats.org/officeDocument/2006/relationships/slide" Target="slides/slide164.xml" /><Relationship Id="rId186" Type="http://schemas.openxmlformats.org/officeDocument/2006/relationships/slide" Target="slides/slide185.xml" /><Relationship Id="rId211" Type="http://schemas.openxmlformats.org/officeDocument/2006/relationships/slide" Target="slides/slide210.xml" /><Relationship Id="rId232" Type="http://schemas.openxmlformats.org/officeDocument/2006/relationships/slide" Target="slides/slide231.xml" /><Relationship Id="rId27" Type="http://schemas.openxmlformats.org/officeDocument/2006/relationships/slide" Target="slides/slide26.xml" /><Relationship Id="rId48" Type="http://schemas.openxmlformats.org/officeDocument/2006/relationships/slide" Target="slides/slide47.xml" /><Relationship Id="rId69" Type="http://schemas.openxmlformats.org/officeDocument/2006/relationships/slide" Target="slides/slide68.xml" /><Relationship Id="rId113" Type="http://schemas.openxmlformats.org/officeDocument/2006/relationships/slide" Target="slides/slide112.xml" /><Relationship Id="rId134" Type="http://schemas.openxmlformats.org/officeDocument/2006/relationships/slide" Target="slides/slide13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500CE6-0C4B-4A03-B6A3-565E84B1B5F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EBB4931F-8E24-4C0F-83AD-57721F8FD45E}"/>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04E8FEF-7B98-4858-88F6-036244A0568A}" type="datetimeFigureOut">
              <a:rPr lang="en-US"/>
              <a:pPr>
                <a:defRPr/>
              </a:pPr>
              <a:t>12/21/2018</a:t>
            </a:fld>
            <a:endParaRPr lang="en-US"/>
          </a:p>
        </p:txBody>
      </p:sp>
      <p:sp>
        <p:nvSpPr>
          <p:cNvPr id="4" name="Slide Image Placeholder 3">
            <a:extLst>
              <a:ext uri="{FF2B5EF4-FFF2-40B4-BE49-F238E27FC236}">
                <a16:creationId xmlns:a16="http://schemas.microsoft.com/office/drawing/2014/main" id="{3F366E91-14C0-429F-80FE-E11DF019C01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BF730D09-D5DB-449F-AB23-FFA38A62DB20}"/>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B714F70-772A-4574-B166-C335446D516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83DDB684-0466-47D1-BA93-27EAC246796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234B37D4-BDB8-4893-A9AF-FD867091C57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a:extLst>
              <a:ext uri="{FF2B5EF4-FFF2-40B4-BE49-F238E27FC236}">
                <a16:creationId xmlns:a16="http://schemas.microsoft.com/office/drawing/2014/main" id="{38D5C077-B360-4FCB-9ED7-4E3314E448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Notes Placeholder 2">
            <a:extLst>
              <a:ext uri="{FF2B5EF4-FFF2-40B4-BE49-F238E27FC236}">
                <a16:creationId xmlns:a16="http://schemas.microsoft.com/office/drawing/2014/main" id="{87D22CA7-E0B1-4228-800D-75C739643D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4740" name="Slide Number Placeholder 3">
            <a:extLst>
              <a:ext uri="{FF2B5EF4-FFF2-40B4-BE49-F238E27FC236}">
                <a16:creationId xmlns:a16="http://schemas.microsoft.com/office/drawing/2014/main" id="{6C842419-54B9-4C7A-A448-C88129EF6427}"/>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DC04956-20FC-40D1-A2C7-FC988809B842}" type="slidenum">
              <a:rPr lang="en-US" altLang="en-US">
                <a:latin typeface="Calibri" panose="020F0502020204030204" pitchFamily="34" charset="0"/>
              </a:rPr>
              <a:pPr eaLnBrk="1" hangingPunct="1"/>
              <a:t>113</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 /><Relationship Id="rId1" Type="http://schemas.openxmlformats.org/officeDocument/2006/relationships/themeOverride" Target="../theme/themeOverride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 /><Relationship Id="rId1" Type="http://schemas.openxmlformats.org/officeDocument/2006/relationships/themeOverride" Target="../theme/themeOverride2.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a:extLst>
              <a:ext uri="{FF2B5EF4-FFF2-40B4-BE49-F238E27FC236}">
                <a16:creationId xmlns:a16="http://schemas.microsoft.com/office/drawing/2014/main" id="{82DFC786-847B-4A5B-AA98-C45CB5BA53DE}"/>
              </a:ext>
            </a:extLst>
          </p:cNvPr>
          <p:cNvSpPr>
            <a:spLocks noGrp="1"/>
          </p:cNvSpPr>
          <p:nvPr>
            <p:ph type="dt" sz="half" idx="10"/>
          </p:nvPr>
        </p:nvSpPr>
        <p:spPr/>
        <p:txBody>
          <a:bodyPr/>
          <a:lstStyle>
            <a:lvl1pPr>
              <a:defRPr/>
            </a:lvl1pPr>
          </a:lstStyle>
          <a:p>
            <a:pPr>
              <a:defRPr/>
            </a:pPr>
            <a:fld id="{FE832A86-5D6F-48A5-ACF3-B840FD4169B4}" type="datetimeFigureOut">
              <a:rPr lang="en-US"/>
              <a:pPr>
                <a:defRPr/>
              </a:pPr>
              <a:t>12/21/2018</a:t>
            </a:fld>
            <a:endParaRPr lang="en-US"/>
          </a:p>
        </p:txBody>
      </p:sp>
      <p:sp>
        <p:nvSpPr>
          <p:cNvPr id="5" name="Footer Placeholder 18">
            <a:extLst>
              <a:ext uri="{FF2B5EF4-FFF2-40B4-BE49-F238E27FC236}">
                <a16:creationId xmlns:a16="http://schemas.microsoft.com/office/drawing/2014/main" id="{5BFF275E-A33F-4813-8752-EEB2600616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6">
            <a:extLst>
              <a:ext uri="{FF2B5EF4-FFF2-40B4-BE49-F238E27FC236}">
                <a16:creationId xmlns:a16="http://schemas.microsoft.com/office/drawing/2014/main" id="{EC3ED22E-B7B3-492A-9946-119036097C0E}"/>
              </a:ext>
            </a:extLst>
          </p:cNvPr>
          <p:cNvSpPr>
            <a:spLocks noGrp="1"/>
          </p:cNvSpPr>
          <p:nvPr>
            <p:ph type="sldNum" sz="quarter" idx="12"/>
          </p:nvPr>
        </p:nvSpPr>
        <p:spPr/>
        <p:txBody>
          <a:bodyPr/>
          <a:lstStyle>
            <a:lvl1pPr>
              <a:defRPr>
                <a:solidFill>
                  <a:srgbClr val="D1EAEE"/>
                </a:solidFill>
              </a:defRPr>
            </a:lvl1pPr>
          </a:lstStyle>
          <a:p>
            <a:fld id="{AC48E24C-00E7-4538-92CD-BF76EF71025B}" type="slidenum">
              <a:rPr lang="en-US" altLang="en-US"/>
              <a:pPr/>
              <a:t>‹#›</a:t>
            </a:fld>
            <a:endParaRPr lang="en-US" altLang="en-US"/>
          </a:p>
        </p:txBody>
      </p:sp>
    </p:spTree>
    <p:extLst>
      <p:ext uri="{BB962C8B-B14F-4D97-AF65-F5344CB8AC3E}">
        <p14:creationId xmlns:p14="http://schemas.microsoft.com/office/powerpoint/2010/main" val="360252718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5A85ABD5-E0FB-4DA3-AB5C-84B969AB5AE2}"/>
              </a:ext>
            </a:extLst>
          </p:cNvPr>
          <p:cNvSpPr>
            <a:spLocks noGrp="1"/>
          </p:cNvSpPr>
          <p:nvPr>
            <p:ph type="dt" sz="half" idx="10"/>
          </p:nvPr>
        </p:nvSpPr>
        <p:spPr/>
        <p:txBody>
          <a:bodyPr/>
          <a:lstStyle>
            <a:lvl1pPr>
              <a:defRPr/>
            </a:lvl1pPr>
          </a:lstStyle>
          <a:p>
            <a:pPr>
              <a:defRPr/>
            </a:pPr>
            <a:fld id="{A20220EF-E337-4559-898C-E6E42C6AA5E9}" type="datetimeFigureOut">
              <a:rPr lang="en-US"/>
              <a:pPr>
                <a:defRPr/>
              </a:pPr>
              <a:t>12/21/2018</a:t>
            </a:fld>
            <a:endParaRPr lang="en-US"/>
          </a:p>
        </p:txBody>
      </p:sp>
      <p:sp>
        <p:nvSpPr>
          <p:cNvPr id="5" name="Footer Placeholder 21">
            <a:extLst>
              <a:ext uri="{FF2B5EF4-FFF2-40B4-BE49-F238E27FC236}">
                <a16:creationId xmlns:a16="http://schemas.microsoft.com/office/drawing/2014/main" id="{F0E108F9-6439-4C77-9657-33AA0E01FA0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49B341ED-6271-4075-9C40-B207C0958E95}"/>
              </a:ext>
            </a:extLst>
          </p:cNvPr>
          <p:cNvSpPr>
            <a:spLocks noGrp="1"/>
          </p:cNvSpPr>
          <p:nvPr>
            <p:ph type="sldNum" sz="quarter" idx="12"/>
          </p:nvPr>
        </p:nvSpPr>
        <p:spPr/>
        <p:txBody>
          <a:bodyPr/>
          <a:lstStyle>
            <a:lvl1pPr>
              <a:defRPr/>
            </a:lvl1pPr>
          </a:lstStyle>
          <a:p>
            <a:fld id="{FCA8FCD9-18D7-42C1-BB57-464878102768}" type="slidenum">
              <a:rPr lang="en-US" altLang="en-US"/>
              <a:pPr/>
              <a:t>‹#›</a:t>
            </a:fld>
            <a:endParaRPr lang="en-US" altLang="en-US"/>
          </a:p>
        </p:txBody>
      </p:sp>
    </p:spTree>
    <p:extLst>
      <p:ext uri="{BB962C8B-B14F-4D97-AF65-F5344CB8AC3E}">
        <p14:creationId xmlns:p14="http://schemas.microsoft.com/office/powerpoint/2010/main" val="3268888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2B0EBFD1-4287-4902-B4DF-F096156C655A}"/>
              </a:ext>
            </a:extLst>
          </p:cNvPr>
          <p:cNvSpPr>
            <a:spLocks noGrp="1"/>
          </p:cNvSpPr>
          <p:nvPr>
            <p:ph type="dt" sz="half" idx="10"/>
          </p:nvPr>
        </p:nvSpPr>
        <p:spPr/>
        <p:txBody>
          <a:bodyPr/>
          <a:lstStyle>
            <a:lvl1pPr>
              <a:defRPr/>
            </a:lvl1pPr>
          </a:lstStyle>
          <a:p>
            <a:pPr>
              <a:defRPr/>
            </a:pPr>
            <a:fld id="{A7A7E19E-42A6-4C2D-A6B9-1702830A0335}" type="datetimeFigureOut">
              <a:rPr lang="en-US"/>
              <a:pPr>
                <a:defRPr/>
              </a:pPr>
              <a:t>12/21/2018</a:t>
            </a:fld>
            <a:endParaRPr lang="en-US"/>
          </a:p>
        </p:txBody>
      </p:sp>
      <p:sp>
        <p:nvSpPr>
          <p:cNvPr id="5" name="Footer Placeholder 4">
            <a:extLst>
              <a:ext uri="{FF2B5EF4-FFF2-40B4-BE49-F238E27FC236}">
                <a16:creationId xmlns:a16="http://schemas.microsoft.com/office/drawing/2014/main" id="{1D85CBF3-AFAA-4F63-B49C-BEA106A6533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82DE89-A679-4F12-9DB3-B408CE4D32EF}"/>
              </a:ext>
            </a:extLst>
          </p:cNvPr>
          <p:cNvSpPr>
            <a:spLocks noGrp="1"/>
          </p:cNvSpPr>
          <p:nvPr>
            <p:ph type="sldNum" sz="quarter" idx="12"/>
          </p:nvPr>
        </p:nvSpPr>
        <p:spPr/>
        <p:txBody>
          <a:bodyPr/>
          <a:lstStyle>
            <a:lvl1pPr>
              <a:defRPr>
                <a:solidFill>
                  <a:srgbClr val="D1EAEE"/>
                </a:solidFill>
              </a:defRPr>
            </a:lvl1pPr>
          </a:lstStyle>
          <a:p>
            <a:fld id="{813529B1-3A77-48E0-B12B-2A001F52DB57}" type="slidenum">
              <a:rPr lang="en-US" altLang="en-US"/>
              <a:pPr/>
              <a:t>‹#›</a:t>
            </a:fld>
            <a:endParaRPr lang="en-US" altLang="en-US"/>
          </a:p>
        </p:txBody>
      </p:sp>
    </p:spTree>
    <p:extLst>
      <p:ext uri="{BB962C8B-B14F-4D97-AF65-F5344CB8AC3E}">
        <p14:creationId xmlns:p14="http://schemas.microsoft.com/office/powerpoint/2010/main" val="294867109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BBAEFF08-91AE-4A75-9232-BDDEC7337998}"/>
              </a:ext>
            </a:extLst>
          </p:cNvPr>
          <p:cNvSpPr>
            <a:spLocks noGrp="1"/>
          </p:cNvSpPr>
          <p:nvPr>
            <p:ph type="dt" sz="half" idx="10"/>
          </p:nvPr>
        </p:nvSpPr>
        <p:spPr/>
        <p:txBody>
          <a:bodyPr/>
          <a:lstStyle>
            <a:lvl1pPr>
              <a:defRPr/>
            </a:lvl1pPr>
          </a:lstStyle>
          <a:p>
            <a:pPr>
              <a:defRPr/>
            </a:pPr>
            <a:fld id="{5858DBE3-DB32-4C75-9B89-5F816894FAF6}" type="datetimeFigureOut">
              <a:rPr lang="en-US"/>
              <a:pPr>
                <a:defRPr/>
              </a:pPr>
              <a:t>12/21/2018</a:t>
            </a:fld>
            <a:endParaRPr lang="en-US"/>
          </a:p>
        </p:txBody>
      </p:sp>
      <p:sp>
        <p:nvSpPr>
          <p:cNvPr id="6" name="Footer Placeholder 21">
            <a:extLst>
              <a:ext uri="{FF2B5EF4-FFF2-40B4-BE49-F238E27FC236}">
                <a16:creationId xmlns:a16="http://schemas.microsoft.com/office/drawing/2014/main" id="{FA6251E1-FDFB-4DFB-88F9-2E09DEE78BC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3DD81DA2-8D31-4F13-97AA-413B4A2B5BBF}"/>
              </a:ext>
            </a:extLst>
          </p:cNvPr>
          <p:cNvSpPr>
            <a:spLocks noGrp="1"/>
          </p:cNvSpPr>
          <p:nvPr>
            <p:ph type="sldNum" sz="quarter" idx="12"/>
          </p:nvPr>
        </p:nvSpPr>
        <p:spPr/>
        <p:txBody>
          <a:bodyPr/>
          <a:lstStyle>
            <a:lvl1pPr>
              <a:defRPr/>
            </a:lvl1pPr>
          </a:lstStyle>
          <a:p>
            <a:fld id="{A0BC8491-59BF-4107-B3D1-DAB9EFDB1933}" type="slidenum">
              <a:rPr lang="en-US" altLang="en-US"/>
              <a:pPr/>
              <a:t>‹#›</a:t>
            </a:fld>
            <a:endParaRPr lang="en-US" altLang="en-US"/>
          </a:p>
        </p:txBody>
      </p:sp>
    </p:spTree>
    <p:extLst>
      <p:ext uri="{BB962C8B-B14F-4D97-AF65-F5344CB8AC3E}">
        <p14:creationId xmlns:p14="http://schemas.microsoft.com/office/powerpoint/2010/main" val="3749946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a:extLst>
              <a:ext uri="{FF2B5EF4-FFF2-40B4-BE49-F238E27FC236}">
                <a16:creationId xmlns:a16="http://schemas.microsoft.com/office/drawing/2014/main" id="{EE2CBAAF-D3FE-477D-B465-5CCC6260C2B1}"/>
              </a:ext>
            </a:extLst>
          </p:cNvPr>
          <p:cNvSpPr>
            <a:spLocks noGrp="1"/>
          </p:cNvSpPr>
          <p:nvPr>
            <p:ph type="dt" sz="half" idx="10"/>
          </p:nvPr>
        </p:nvSpPr>
        <p:spPr/>
        <p:txBody>
          <a:bodyPr/>
          <a:lstStyle>
            <a:lvl1pPr>
              <a:defRPr/>
            </a:lvl1pPr>
          </a:lstStyle>
          <a:p>
            <a:pPr>
              <a:defRPr/>
            </a:pPr>
            <a:fld id="{F9CA3319-249D-496D-8477-3AC630E96976}" type="datetimeFigureOut">
              <a:rPr lang="en-US"/>
              <a:pPr>
                <a:defRPr/>
              </a:pPr>
              <a:t>12/21/2018</a:t>
            </a:fld>
            <a:endParaRPr lang="en-US"/>
          </a:p>
        </p:txBody>
      </p:sp>
      <p:sp>
        <p:nvSpPr>
          <p:cNvPr id="8" name="Footer Placeholder 21">
            <a:extLst>
              <a:ext uri="{FF2B5EF4-FFF2-40B4-BE49-F238E27FC236}">
                <a16:creationId xmlns:a16="http://schemas.microsoft.com/office/drawing/2014/main" id="{F35019B7-B375-4DBE-B345-7ED23167C5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17">
            <a:extLst>
              <a:ext uri="{FF2B5EF4-FFF2-40B4-BE49-F238E27FC236}">
                <a16:creationId xmlns:a16="http://schemas.microsoft.com/office/drawing/2014/main" id="{134B5A6F-AF4F-4F70-BCD4-D0D07B29B113}"/>
              </a:ext>
            </a:extLst>
          </p:cNvPr>
          <p:cNvSpPr>
            <a:spLocks noGrp="1"/>
          </p:cNvSpPr>
          <p:nvPr>
            <p:ph type="sldNum" sz="quarter" idx="12"/>
          </p:nvPr>
        </p:nvSpPr>
        <p:spPr/>
        <p:txBody>
          <a:bodyPr/>
          <a:lstStyle>
            <a:lvl1pPr>
              <a:defRPr/>
            </a:lvl1pPr>
          </a:lstStyle>
          <a:p>
            <a:fld id="{1AF45D37-D221-4F86-9E87-CEBBD8B881E1}" type="slidenum">
              <a:rPr lang="en-US" altLang="en-US"/>
              <a:pPr/>
              <a:t>‹#›</a:t>
            </a:fld>
            <a:endParaRPr lang="en-US" altLang="en-US"/>
          </a:p>
        </p:txBody>
      </p:sp>
    </p:spTree>
    <p:extLst>
      <p:ext uri="{BB962C8B-B14F-4D97-AF65-F5344CB8AC3E}">
        <p14:creationId xmlns:p14="http://schemas.microsoft.com/office/powerpoint/2010/main" val="3037232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a:extLst>
              <a:ext uri="{FF2B5EF4-FFF2-40B4-BE49-F238E27FC236}">
                <a16:creationId xmlns:a16="http://schemas.microsoft.com/office/drawing/2014/main" id="{0D712BE1-3993-4EAF-8EF9-7DFCE1157993}"/>
              </a:ext>
            </a:extLst>
          </p:cNvPr>
          <p:cNvSpPr>
            <a:spLocks noGrp="1"/>
          </p:cNvSpPr>
          <p:nvPr>
            <p:ph type="dt" sz="half" idx="10"/>
          </p:nvPr>
        </p:nvSpPr>
        <p:spPr/>
        <p:txBody>
          <a:bodyPr/>
          <a:lstStyle>
            <a:lvl1pPr>
              <a:defRPr/>
            </a:lvl1pPr>
          </a:lstStyle>
          <a:p>
            <a:pPr>
              <a:defRPr/>
            </a:pPr>
            <a:fld id="{B0211954-B14E-4C3F-B52F-B46F0F739D16}" type="datetimeFigureOut">
              <a:rPr lang="en-US"/>
              <a:pPr>
                <a:defRPr/>
              </a:pPr>
              <a:t>12/21/2018</a:t>
            </a:fld>
            <a:endParaRPr lang="en-US"/>
          </a:p>
        </p:txBody>
      </p:sp>
      <p:sp>
        <p:nvSpPr>
          <p:cNvPr id="4" name="Footer Placeholder 21">
            <a:extLst>
              <a:ext uri="{FF2B5EF4-FFF2-40B4-BE49-F238E27FC236}">
                <a16:creationId xmlns:a16="http://schemas.microsoft.com/office/drawing/2014/main" id="{205DCDB2-E965-456B-8044-DA3C6755670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17">
            <a:extLst>
              <a:ext uri="{FF2B5EF4-FFF2-40B4-BE49-F238E27FC236}">
                <a16:creationId xmlns:a16="http://schemas.microsoft.com/office/drawing/2014/main" id="{F5B284A3-2731-447E-B2DB-3B6E300D518D}"/>
              </a:ext>
            </a:extLst>
          </p:cNvPr>
          <p:cNvSpPr>
            <a:spLocks noGrp="1"/>
          </p:cNvSpPr>
          <p:nvPr>
            <p:ph type="sldNum" sz="quarter" idx="12"/>
          </p:nvPr>
        </p:nvSpPr>
        <p:spPr/>
        <p:txBody>
          <a:bodyPr/>
          <a:lstStyle>
            <a:lvl1pPr>
              <a:defRPr/>
            </a:lvl1pPr>
          </a:lstStyle>
          <a:p>
            <a:fld id="{06532E54-71FB-4055-9B29-DF37B18C35A5}" type="slidenum">
              <a:rPr lang="en-US" altLang="en-US"/>
              <a:pPr/>
              <a:t>‹#›</a:t>
            </a:fld>
            <a:endParaRPr lang="en-US" altLang="en-US"/>
          </a:p>
        </p:txBody>
      </p:sp>
    </p:spTree>
    <p:extLst>
      <p:ext uri="{BB962C8B-B14F-4D97-AF65-F5344CB8AC3E}">
        <p14:creationId xmlns:p14="http://schemas.microsoft.com/office/powerpoint/2010/main" val="1812314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97CEA06F-7A26-42BE-BA64-D1C1BB22C17C}"/>
              </a:ext>
            </a:extLst>
          </p:cNvPr>
          <p:cNvSpPr>
            <a:spLocks noGrp="1"/>
          </p:cNvSpPr>
          <p:nvPr>
            <p:ph type="dt" sz="half" idx="10"/>
          </p:nvPr>
        </p:nvSpPr>
        <p:spPr/>
        <p:txBody>
          <a:bodyPr/>
          <a:lstStyle>
            <a:lvl1pPr>
              <a:defRPr/>
            </a:lvl1pPr>
          </a:lstStyle>
          <a:p>
            <a:pPr>
              <a:defRPr/>
            </a:pPr>
            <a:fld id="{D759583E-8C25-439D-AFCF-055EA5453FE0}" type="datetimeFigureOut">
              <a:rPr lang="en-US"/>
              <a:pPr>
                <a:defRPr/>
              </a:pPr>
              <a:t>12/21/2018</a:t>
            </a:fld>
            <a:endParaRPr lang="en-US"/>
          </a:p>
        </p:txBody>
      </p:sp>
      <p:sp>
        <p:nvSpPr>
          <p:cNvPr id="3" name="Footer Placeholder 21">
            <a:extLst>
              <a:ext uri="{FF2B5EF4-FFF2-40B4-BE49-F238E27FC236}">
                <a16:creationId xmlns:a16="http://schemas.microsoft.com/office/drawing/2014/main" id="{707B4515-9C91-423E-AAAF-F5B1F47DC3B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17">
            <a:extLst>
              <a:ext uri="{FF2B5EF4-FFF2-40B4-BE49-F238E27FC236}">
                <a16:creationId xmlns:a16="http://schemas.microsoft.com/office/drawing/2014/main" id="{DA6311CC-AD7D-4413-AA75-AD3CC7EDF4BA}"/>
              </a:ext>
            </a:extLst>
          </p:cNvPr>
          <p:cNvSpPr>
            <a:spLocks noGrp="1"/>
          </p:cNvSpPr>
          <p:nvPr>
            <p:ph type="sldNum" sz="quarter" idx="12"/>
          </p:nvPr>
        </p:nvSpPr>
        <p:spPr/>
        <p:txBody>
          <a:bodyPr/>
          <a:lstStyle>
            <a:lvl1pPr>
              <a:defRPr/>
            </a:lvl1pPr>
          </a:lstStyle>
          <a:p>
            <a:fld id="{C49F899D-1FC9-40BC-A4C2-AFE6E46059EB}" type="slidenum">
              <a:rPr lang="en-US" altLang="en-US"/>
              <a:pPr/>
              <a:t>‹#›</a:t>
            </a:fld>
            <a:endParaRPr lang="en-US" altLang="en-US"/>
          </a:p>
        </p:txBody>
      </p:sp>
    </p:spTree>
    <p:extLst>
      <p:ext uri="{BB962C8B-B14F-4D97-AF65-F5344CB8AC3E}">
        <p14:creationId xmlns:p14="http://schemas.microsoft.com/office/powerpoint/2010/main" val="2971269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2BA53DAC-232E-4DAD-BD92-9E9FE17171CB}"/>
              </a:ext>
            </a:extLst>
          </p:cNvPr>
          <p:cNvSpPr>
            <a:spLocks noGrp="1"/>
          </p:cNvSpPr>
          <p:nvPr>
            <p:ph type="dt" sz="half" idx="10"/>
          </p:nvPr>
        </p:nvSpPr>
        <p:spPr/>
        <p:txBody>
          <a:bodyPr/>
          <a:lstStyle>
            <a:lvl1pPr>
              <a:defRPr/>
            </a:lvl1pPr>
          </a:lstStyle>
          <a:p>
            <a:pPr>
              <a:defRPr/>
            </a:pPr>
            <a:fld id="{55B2BC55-B927-4C44-9D3C-CBB14F38DDA5}" type="datetimeFigureOut">
              <a:rPr lang="en-US"/>
              <a:pPr>
                <a:defRPr/>
              </a:pPr>
              <a:t>12/21/2018</a:t>
            </a:fld>
            <a:endParaRPr lang="en-US"/>
          </a:p>
        </p:txBody>
      </p:sp>
      <p:sp>
        <p:nvSpPr>
          <p:cNvPr id="6" name="Footer Placeholder 21">
            <a:extLst>
              <a:ext uri="{FF2B5EF4-FFF2-40B4-BE49-F238E27FC236}">
                <a16:creationId xmlns:a16="http://schemas.microsoft.com/office/drawing/2014/main" id="{B220CBDD-27F9-4D0A-A2C0-5881377F48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5AA15A82-5D9D-4D99-AC09-FE6527028B06}"/>
              </a:ext>
            </a:extLst>
          </p:cNvPr>
          <p:cNvSpPr>
            <a:spLocks noGrp="1"/>
          </p:cNvSpPr>
          <p:nvPr>
            <p:ph type="sldNum" sz="quarter" idx="12"/>
          </p:nvPr>
        </p:nvSpPr>
        <p:spPr/>
        <p:txBody>
          <a:bodyPr/>
          <a:lstStyle>
            <a:lvl1pPr>
              <a:defRPr/>
            </a:lvl1pPr>
          </a:lstStyle>
          <a:p>
            <a:fld id="{EEC3E337-B656-4056-BD87-DB0F62E8B503}" type="slidenum">
              <a:rPr lang="en-US" altLang="en-US"/>
              <a:pPr/>
              <a:t>‹#›</a:t>
            </a:fld>
            <a:endParaRPr lang="en-US" altLang="en-US"/>
          </a:p>
        </p:txBody>
      </p:sp>
    </p:spTree>
    <p:extLst>
      <p:ext uri="{BB962C8B-B14F-4D97-AF65-F5344CB8AC3E}">
        <p14:creationId xmlns:p14="http://schemas.microsoft.com/office/powerpoint/2010/main" val="166452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13">
            <a:extLst>
              <a:ext uri="{FF2B5EF4-FFF2-40B4-BE49-F238E27FC236}">
                <a16:creationId xmlns:a16="http://schemas.microsoft.com/office/drawing/2014/main" id="{A68F2BD8-418B-4F0D-8843-B3F82DF21EF2}"/>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a:extLst>
              <a:ext uri="{FF2B5EF4-FFF2-40B4-BE49-F238E27FC236}">
                <a16:creationId xmlns:a16="http://schemas.microsoft.com/office/drawing/2014/main" id="{2EC1DD25-2983-4E83-91AE-32B225235F4A}"/>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15">
            <a:extLst>
              <a:ext uri="{FF2B5EF4-FFF2-40B4-BE49-F238E27FC236}">
                <a16:creationId xmlns:a16="http://schemas.microsoft.com/office/drawing/2014/main" id="{EB57C49A-0C0F-47CB-9176-8097B949A1FE}"/>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16">
            <a:extLst>
              <a:ext uri="{FF2B5EF4-FFF2-40B4-BE49-F238E27FC236}">
                <a16:creationId xmlns:a16="http://schemas.microsoft.com/office/drawing/2014/main" id="{76F07B1B-5D71-4F8D-ABD3-6275160336F4}"/>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a:extLst>
              <a:ext uri="{FF2B5EF4-FFF2-40B4-BE49-F238E27FC236}">
                <a16:creationId xmlns:a16="http://schemas.microsoft.com/office/drawing/2014/main" id="{A241E507-9F81-487E-8E98-950B3498695B}"/>
              </a:ext>
            </a:extLst>
          </p:cNvPr>
          <p:cNvSpPr>
            <a:spLocks noGrp="1"/>
          </p:cNvSpPr>
          <p:nvPr>
            <p:ph type="dt" sz="half" idx="10"/>
          </p:nvPr>
        </p:nvSpPr>
        <p:spPr/>
        <p:txBody>
          <a:bodyPr/>
          <a:lstStyle>
            <a:lvl1pPr>
              <a:defRPr/>
            </a:lvl1pPr>
          </a:lstStyle>
          <a:p>
            <a:pPr>
              <a:defRPr/>
            </a:pPr>
            <a:fld id="{B7067A86-6B65-415D-9826-A2DB0A60BD67}" type="datetimeFigureOut">
              <a:rPr lang="en-US"/>
              <a:pPr>
                <a:defRPr/>
              </a:pPr>
              <a:t>12/21/2018</a:t>
            </a:fld>
            <a:endParaRPr lang="en-US"/>
          </a:p>
        </p:txBody>
      </p:sp>
      <p:sp>
        <p:nvSpPr>
          <p:cNvPr id="10" name="Footer Placeholder 5">
            <a:extLst>
              <a:ext uri="{FF2B5EF4-FFF2-40B4-BE49-F238E27FC236}">
                <a16:creationId xmlns:a16="http://schemas.microsoft.com/office/drawing/2014/main" id="{70CD44C3-C482-4E72-9068-80CF50D05106}"/>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6">
            <a:extLst>
              <a:ext uri="{FF2B5EF4-FFF2-40B4-BE49-F238E27FC236}">
                <a16:creationId xmlns:a16="http://schemas.microsoft.com/office/drawing/2014/main" id="{983ABC96-48BC-4E34-BF89-536A016AF015}"/>
              </a:ext>
            </a:extLst>
          </p:cNvPr>
          <p:cNvSpPr>
            <a:spLocks noGrp="1"/>
          </p:cNvSpPr>
          <p:nvPr>
            <p:ph type="sldNum" sz="quarter" idx="12"/>
          </p:nvPr>
        </p:nvSpPr>
        <p:spPr>
          <a:xfrm>
            <a:off x="8077200" y="6356350"/>
            <a:ext cx="609600" cy="365125"/>
          </a:xfrm>
        </p:spPr>
        <p:txBody>
          <a:bodyPr/>
          <a:lstStyle>
            <a:lvl1pPr>
              <a:defRPr/>
            </a:lvl1pPr>
          </a:lstStyle>
          <a:p>
            <a:fld id="{A1689141-B325-411B-9476-89A8E8589FB9}" type="slidenum">
              <a:rPr lang="en-US" altLang="en-US"/>
              <a:pPr/>
              <a:t>‹#›</a:t>
            </a:fld>
            <a:endParaRPr lang="en-US" altLang="en-US"/>
          </a:p>
        </p:txBody>
      </p:sp>
    </p:spTree>
    <p:extLst>
      <p:ext uri="{BB962C8B-B14F-4D97-AF65-F5344CB8AC3E}">
        <p14:creationId xmlns:p14="http://schemas.microsoft.com/office/powerpoint/2010/main" val="1161775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D19F31B3-06DF-4D81-A630-24693CFF3656}"/>
              </a:ext>
            </a:extLst>
          </p:cNvPr>
          <p:cNvSpPr>
            <a:spLocks noGrp="1"/>
          </p:cNvSpPr>
          <p:nvPr>
            <p:ph type="dt" sz="half" idx="10"/>
          </p:nvPr>
        </p:nvSpPr>
        <p:spPr/>
        <p:txBody>
          <a:bodyPr/>
          <a:lstStyle>
            <a:lvl1pPr>
              <a:defRPr/>
            </a:lvl1pPr>
          </a:lstStyle>
          <a:p>
            <a:pPr>
              <a:defRPr/>
            </a:pPr>
            <a:fld id="{9B0B0362-C0DE-4EB0-9195-990717D4555B}" type="datetimeFigureOut">
              <a:rPr lang="en-US"/>
              <a:pPr>
                <a:defRPr/>
              </a:pPr>
              <a:t>12/21/2018</a:t>
            </a:fld>
            <a:endParaRPr lang="en-US"/>
          </a:p>
        </p:txBody>
      </p:sp>
      <p:sp>
        <p:nvSpPr>
          <p:cNvPr id="5" name="Footer Placeholder 21">
            <a:extLst>
              <a:ext uri="{FF2B5EF4-FFF2-40B4-BE49-F238E27FC236}">
                <a16:creationId xmlns:a16="http://schemas.microsoft.com/office/drawing/2014/main" id="{ECABC302-AE06-4674-A2E3-CA07F3C45EB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6D8C0B71-158A-46BD-AEA5-18E1E19F5850}"/>
              </a:ext>
            </a:extLst>
          </p:cNvPr>
          <p:cNvSpPr>
            <a:spLocks noGrp="1"/>
          </p:cNvSpPr>
          <p:nvPr>
            <p:ph type="sldNum" sz="quarter" idx="12"/>
          </p:nvPr>
        </p:nvSpPr>
        <p:spPr/>
        <p:txBody>
          <a:bodyPr/>
          <a:lstStyle>
            <a:lvl1pPr>
              <a:defRPr/>
            </a:lvl1pPr>
          </a:lstStyle>
          <a:p>
            <a:fld id="{9B24ED1D-229D-447E-BA37-3382761F6FF3}" type="slidenum">
              <a:rPr lang="en-US" altLang="en-US"/>
              <a:pPr/>
              <a:t>‹#›</a:t>
            </a:fld>
            <a:endParaRPr lang="en-US" altLang="en-US"/>
          </a:p>
        </p:txBody>
      </p:sp>
    </p:spTree>
    <p:extLst>
      <p:ext uri="{BB962C8B-B14F-4D97-AF65-F5344CB8AC3E}">
        <p14:creationId xmlns:p14="http://schemas.microsoft.com/office/powerpoint/2010/main" val="387842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B6A7CB5A-3258-4BB9-8256-692AC7DD2C9F}"/>
              </a:ext>
            </a:extLst>
          </p:cNvPr>
          <p:cNvSpPr>
            <a:spLocks noGrp="1"/>
          </p:cNvSpPr>
          <p:nvPr>
            <p:ph type="dt" sz="half" idx="10"/>
          </p:nvPr>
        </p:nvSpPr>
        <p:spPr/>
        <p:txBody>
          <a:bodyPr/>
          <a:lstStyle>
            <a:lvl1pPr>
              <a:defRPr/>
            </a:lvl1pPr>
          </a:lstStyle>
          <a:p>
            <a:pPr>
              <a:defRPr/>
            </a:pPr>
            <a:fld id="{9E663082-5ABF-4D7C-9F0B-3D3FCA93D38A}" type="datetimeFigureOut">
              <a:rPr lang="en-US"/>
              <a:pPr>
                <a:defRPr/>
              </a:pPr>
              <a:t>12/21/2018</a:t>
            </a:fld>
            <a:endParaRPr lang="en-US"/>
          </a:p>
        </p:txBody>
      </p:sp>
      <p:sp>
        <p:nvSpPr>
          <p:cNvPr id="5" name="Footer Placeholder 21">
            <a:extLst>
              <a:ext uri="{FF2B5EF4-FFF2-40B4-BE49-F238E27FC236}">
                <a16:creationId xmlns:a16="http://schemas.microsoft.com/office/drawing/2014/main" id="{3593D248-5886-4B66-ADBF-8B2178BDEB4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78490090-A670-474E-BAA6-8C4B64270A66}"/>
              </a:ext>
            </a:extLst>
          </p:cNvPr>
          <p:cNvSpPr>
            <a:spLocks noGrp="1"/>
          </p:cNvSpPr>
          <p:nvPr>
            <p:ph type="sldNum" sz="quarter" idx="12"/>
          </p:nvPr>
        </p:nvSpPr>
        <p:spPr/>
        <p:txBody>
          <a:bodyPr/>
          <a:lstStyle>
            <a:lvl1pPr>
              <a:defRPr/>
            </a:lvl1pPr>
          </a:lstStyle>
          <a:p>
            <a:fld id="{5DC95EAD-A04A-4013-AC97-CB8D3D9B0EC9}" type="slidenum">
              <a:rPr lang="en-US" altLang="en-US"/>
              <a:pPr/>
              <a:t>‹#›</a:t>
            </a:fld>
            <a:endParaRPr lang="en-US" altLang="en-US"/>
          </a:p>
        </p:txBody>
      </p:sp>
    </p:spTree>
    <p:extLst>
      <p:ext uri="{BB962C8B-B14F-4D97-AF65-F5344CB8AC3E}">
        <p14:creationId xmlns:p14="http://schemas.microsoft.com/office/powerpoint/2010/main" val="2198392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4C48C6FE-2822-4E08-9263-2FD1F019515D}"/>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a:extLst>
              <a:ext uri="{FF2B5EF4-FFF2-40B4-BE49-F238E27FC236}">
                <a16:creationId xmlns:a16="http://schemas.microsoft.com/office/drawing/2014/main" id="{EF768BF6-05D1-4AC7-B07E-C5D42099FD32}"/>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a:extLst>
              <a:ext uri="{FF2B5EF4-FFF2-40B4-BE49-F238E27FC236}">
                <a16:creationId xmlns:a16="http://schemas.microsoft.com/office/drawing/2014/main" id="{AA88EB36-E199-4D2D-939A-96B4D46C39B0}"/>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1029" name="Text Placeholder 29">
            <a:extLst>
              <a:ext uri="{FF2B5EF4-FFF2-40B4-BE49-F238E27FC236}">
                <a16:creationId xmlns:a16="http://schemas.microsoft.com/office/drawing/2014/main" id="{511CF6CA-BB4D-4FBE-A011-4340DFD4231D}"/>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BCF06132-B870-4D70-A6CB-B79A959AB7F5}"/>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FA00EA8B-9B50-4C28-9412-35E27C2F8DE3}" type="datetimeFigureOut">
              <a:rPr lang="en-US"/>
              <a:pPr>
                <a:defRPr/>
              </a:pPr>
              <a:t>12/21/2018</a:t>
            </a:fld>
            <a:endParaRPr lang="en-US"/>
          </a:p>
        </p:txBody>
      </p:sp>
      <p:sp>
        <p:nvSpPr>
          <p:cNvPr id="22" name="Footer Placeholder 21">
            <a:extLst>
              <a:ext uri="{FF2B5EF4-FFF2-40B4-BE49-F238E27FC236}">
                <a16:creationId xmlns:a16="http://schemas.microsoft.com/office/drawing/2014/main" id="{2BBEA38C-2ABD-4DAB-94C9-01EB46C433AA}"/>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a:extLst>
              <a:ext uri="{FF2B5EF4-FFF2-40B4-BE49-F238E27FC236}">
                <a16:creationId xmlns:a16="http://schemas.microsoft.com/office/drawing/2014/main" id="{5D639E35-931F-47BE-BF9A-D1333C81EAAB}"/>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latin typeface="Constantia" panose="02030602050306030303" pitchFamily="18" charset="0"/>
              </a:defRPr>
            </a:lvl1pPr>
          </a:lstStyle>
          <a:p>
            <a:fld id="{FB933529-161B-45A4-883C-D2E277AFCBF6}" type="slidenum">
              <a:rPr lang="en-US" altLang="en-US"/>
              <a:pPr/>
              <a:t>‹#›</a:t>
            </a:fld>
            <a:endParaRPr lang="en-US" altLang="en-US"/>
          </a:p>
        </p:txBody>
      </p:sp>
      <p:grpSp>
        <p:nvGrpSpPr>
          <p:cNvPr id="1033" name="Group 1">
            <a:extLst>
              <a:ext uri="{FF2B5EF4-FFF2-40B4-BE49-F238E27FC236}">
                <a16:creationId xmlns:a16="http://schemas.microsoft.com/office/drawing/2014/main" id="{018DB08B-4141-4422-B97A-09903D199AA1}"/>
              </a:ext>
            </a:extLst>
          </p:cNvPr>
          <p:cNvGrpSpPr>
            <a:grpSpLocks/>
          </p:cNvGrpSpPr>
          <p:nvPr/>
        </p:nvGrpSpPr>
        <p:grpSpPr bwMode="auto">
          <a:xfrm>
            <a:off x="-19050" y="203200"/>
            <a:ext cx="9180513" cy="647700"/>
            <a:chOff x="-19045" y="216550"/>
            <a:chExt cx="9180548" cy="649224"/>
          </a:xfrm>
        </p:grpSpPr>
        <p:sp>
          <p:nvSpPr>
            <p:cNvPr id="12" name="Freeform 11">
              <a:extLst>
                <a:ext uri="{FF2B5EF4-FFF2-40B4-BE49-F238E27FC236}">
                  <a16:creationId xmlns:a16="http://schemas.microsoft.com/office/drawing/2014/main" id="{7CF4FCA8-15FC-4175-9603-948B739B94D7}"/>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a:extLst>
                <a:ext uri="{FF2B5EF4-FFF2-40B4-BE49-F238E27FC236}">
                  <a16:creationId xmlns:a16="http://schemas.microsoft.com/office/drawing/2014/main" id="{F94D4B79-8A3E-4578-8AD5-065D3B5FBB51}"/>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889" r:id="rId1"/>
    <p:sldLayoutId id="2147483881" r:id="rId2"/>
    <p:sldLayoutId id="2147483890" r:id="rId3"/>
    <p:sldLayoutId id="2147483882" r:id="rId4"/>
    <p:sldLayoutId id="2147483883" r:id="rId5"/>
    <p:sldLayoutId id="2147483884" r:id="rId6"/>
    <p:sldLayoutId id="2147483885" r:id="rId7"/>
    <p:sldLayoutId id="2147483886" r:id="rId8"/>
    <p:sldLayoutId id="2147483891" r:id="rId9"/>
    <p:sldLayoutId id="2147483887" r:id="rId10"/>
    <p:sldLayoutId id="214748388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9.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7.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8" Type="http://schemas.openxmlformats.org/officeDocument/2006/relationships/image" Target="../media/image11.png" /><Relationship Id="rId3" Type="http://schemas.openxmlformats.org/officeDocument/2006/relationships/image" Target="../media/image6.png" /><Relationship Id="rId7" Type="http://schemas.openxmlformats.org/officeDocument/2006/relationships/image" Target="../media/image10.jpeg" /><Relationship Id="rId2" Type="http://schemas.openxmlformats.org/officeDocument/2006/relationships/image" Target="../media/image5.png" /><Relationship Id="rId1" Type="http://schemas.openxmlformats.org/officeDocument/2006/relationships/slideLayout" Target="../slideLayouts/slideLayout2.xml" /><Relationship Id="rId6" Type="http://schemas.openxmlformats.org/officeDocument/2006/relationships/image" Target="../media/image9.png" /><Relationship Id="rId5" Type="http://schemas.openxmlformats.org/officeDocument/2006/relationships/image" Target="../media/image8.png" /><Relationship Id="rId4" Type="http://schemas.openxmlformats.org/officeDocument/2006/relationships/image" Target="../media/image7.jpeg" /></Relationships>
</file>

<file path=ppt/slides/_rels/slide52.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13.png" /><Relationship Id="rId1" Type="http://schemas.openxmlformats.org/officeDocument/2006/relationships/slideLayout" Target="../slideLayouts/slideLayout2.xml" /><Relationship Id="rId4" Type="http://schemas.openxmlformats.org/officeDocument/2006/relationships/image" Target="../media/image15.png" /></Relationships>
</file>

<file path=ppt/slides/_rels/slide54.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3" Type="http://schemas.openxmlformats.org/officeDocument/2006/relationships/image" Target="../media/image18.jpeg" /><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3" Type="http://schemas.openxmlformats.org/officeDocument/2006/relationships/hyperlink" Target="http://en.wikipedia.org/wiki/Antibiotic" TargetMode="External" /><Relationship Id="rId2" Type="http://schemas.openxmlformats.org/officeDocument/2006/relationships/hyperlink" Target="http://en.wikipedia.org/wiki/Bacteria" TargetMode="External" /><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8" Type="http://schemas.openxmlformats.org/officeDocument/2006/relationships/hyperlink" Target="http://en.wikipedia.org/wiki/Pinocytosis" TargetMode="External" /><Relationship Id="rId13" Type="http://schemas.openxmlformats.org/officeDocument/2006/relationships/hyperlink" Target="http://en.wikipedia.org/wiki/Phagolysosome" TargetMode="External" /><Relationship Id="rId3" Type="http://schemas.openxmlformats.org/officeDocument/2006/relationships/hyperlink" Target="http://en.wikipedia.org/wiki/Cell_(biology)" TargetMode="External" /><Relationship Id="rId7" Type="http://schemas.openxmlformats.org/officeDocument/2006/relationships/hyperlink" Target="http://en.wikipedia.org/wiki/Bacteria" TargetMode="External" /><Relationship Id="rId12" Type="http://schemas.openxmlformats.org/officeDocument/2006/relationships/hyperlink" Target="http://en.wikipedia.org/wiki/Lysosome" TargetMode="External" /><Relationship Id="rId2" Type="http://schemas.openxmlformats.org/officeDocument/2006/relationships/hyperlink" Target="http://en.wikipedia.org/wiki/Ancient_Greek_language" TargetMode="External" /><Relationship Id="rId1" Type="http://schemas.openxmlformats.org/officeDocument/2006/relationships/slideLayout" Target="../slideLayouts/slideLayout2.xml" /><Relationship Id="rId6" Type="http://schemas.openxmlformats.org/officeDocument/2006/relationships/hyperlink" Target="http://en.wikipedia.org/wiki/Endocytosis" TargetMode="External" /><Relationship Id="rId11" Type="http://schemas.openxmlformats.org/officeDocument/2006/relationships/hyperlink" Target="http://en.wikipedia.org/wiki/Macrophage" TargetMode="External" /><Relationship Id="rId5" Type="http://schemas.openxmlformats.org/officeDocument/2006/relationships/hyperlink" Target="http://en.wikipedia.org/wiki/Phagosome" TargetMode="External" /><Relationship Id="rId10" Type="http://schemas.openxmlformats.org/officeDocument/2006/relationships/hyperlink" Target="http://en.wikipedia.org/wiki/Pathogen" TargetMode="External" /><Relationship Id="rId4" Type="http://schemas.openxmlformats.org/officeDocument/2006/relationships/hyperlink" Target="http://en.wikipedia.org/wiki/Vesicle_(biology)" TargetMode="External" /><Relationship Id="rId9" Type="http://schemas.openxmlformats.org/officeDocument/2006/relationships/hyperlink" Target="http://en.wikipedia.org/wiki/Immune_system" TargetMode="External" /></Relationships>
</file>

<file path=ppt/slides/_rels/slide95.xml.rels><?xml version="1.0" encoding="UTF-8" standalone="yes"?>
<Relationships xmlns="http://schemas.openxmlformats.org/package/2006/relationships"><Relationship Id="rId8" Type="http://schemas.openxmlformats.org/officeDocument/2006/relationships/hyperlink" Target="http://en.wikipedia.org/wiki/Paratope" TargetMode="External" /><Relationship Id="rId3" Type="http://schemas.openxmlformats.org/officeDocument/2006/relationships/hyperlink" Target="http://en.wikipedia.org/wiki/Plasma_cell" TargetMode="External" /><Relationship Id="rId7" Type="http://schemas.openxmlformats.org/officeDocument/2006/relationships/hyperlink" Target="http://en.wikipedia.org/wiki/Antigen" TargetMode="External" /><Relationship Id="rId2" Type="http://schemas.openxmlformats.org/officeDocument/2006/relationships/hyperlink" Target="http://en.wikipedia.org/wiki/Protein" TargetMode="External" /><Relationship Id="rId1" Type="http://schemas.openxmlformats.org/officeDocument/2006/relationships/slideLayout" Target="../slideLayouts/slideLayout2.xml" /><Relationship Id="rId6" Type="http://schemas.openxmlformats.org/officeDocument/2006/relationships/hyperlink" Target="http://en.wikipedia.org/wiki/Virus" TargetMode="External" /><Relationship Id="rId11" Type="http://schemas.openxmlformats.org/officeDocument/2006/relationships/hyperlink" Target="http://en.wikipedia.org/wiki/Humoral_immune_system" TargetMode="External" /><Relationship Id="rId5" Type="http://schemas.openxmlformats.org/officeDocument/2006/relationships/hyperlink" Target="http://en.wikipedia.org/wiki/Bacterium" TargetMode="External" /><Relationship Id="rId10" Type="http://schemas.openxmlformats.org/officeDocument/2006/relationships/hyperlink" Target="http://en.wikipedia.org/wiki/Microbe" TargetMode="External" /><Relationship Id="rId4" Type="http://schemas.openxmlformats.org/officeDocument/2006/relationships/hyperlink" Target="http://en.wikipedia.org/wiki/Immune_system" TargetMode="External" /><Relationship Id="rId9" Type="http://schemas.openxmlformats.org/officeDocument/2006/relationships/hyperlink" Target="http://en.wikipedia.org/wiki/Epitope" TargetMode="External" /></Relationships>
</file>

<file path=ppt/slides/_rels/slide96.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2" Type="http://schemas.openxmlformats.org/officeDocument/2006/relationships/hyperlink" Target="http://en.wikipedia.org/wiki/Antigen" TargetMode="External" /><Relationship Id="rId1" Type="http://schemas.openxmlformats.org/officeDocument/2006/relationships/slideLayout" Target="../slideLayouts/slideLayout2.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4.xml.rels><?xml version="1.0" encoding="UTF-8" standalone="yes"?>
<Relationships xmlns="http://schemas.openxmlformats.org/package/2006/relationships"><Relationship Id="rId3" Type="http://schemas.openxmlformats.org/officeDocument/2006/relationships/image" Target="../media/image21.jpeg" /><Relationship Id="rId2" Type="http://schemas.openxmlformats.org/officeDocument/2006/relationships/image" Target="../media/image20.png" /><Relationship Id="rId1" Type="http://schemas.openxmlformats.org/officeDocument/2006/relationships/slideLayout" Target="../slideLayouts/slideLayout7.xml" /></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2.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7.xml" /></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0.xml.rels><?xml version="1.0" encoding="UTF-8" standalone="yes"?>
<Relationships xmlns="http://schemas.openxmlformats.org/package/2006/relationships"><Relationship Id="rId3" Type="http://schemas.openxmlformats.org/officeDocument/2006/relationships/image" Target="../media/image24.jpeg" /><Relationship Id="rId2" Type="http://schemas.openxmlformats.org/officeDocument/2006/relationships/image" Target="../media/image23.jpeg" /><Relationship Id="rId1" Type="http://schemas.openxmlformats.org/officeDocument/2006/relationships/slideLayout" Target="../slideLayouts/slideLayout7.xml" /></Relationships>
</file>

<file path=ppt/slides/_rels/slide121.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7.xml" /></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 standalone="yes"?>
<Relationships xmlns="http://schemas.openxmlformats.org/package/2006/relationships"><Relationship Id="rId2" Type="http://schemas.openxmlformats.org/officeDocument/2006/relationships/image" Target="../media/image26.jpeg" /><Relationship Id="rId1" Type="http://schemas.openxmlformats.org/officeDocument/2006/relationships/slideLayout" Target="../slideLayouts/slideLayout7.xml" /></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2.xml.rels><?xml version="1.0" encoding="UTF-8" standalone="yes"?>
<Relationships xmlns="http://schemas.openxmlformats.org/package/2006/relationships"><Relationship Id="rId2" Type="http://schemas.openxmlformats.org/officeDocument/2006/relationships/image" Target="../media/image27.png" /><Relationship Id="rId1" Type="http://schemas.openxmlformats.org/officeDocument/2006/relationships/slideLayout" Target="../slideLayouts/slideLayout7.xml" /></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1.xml.rels><?xml version="1.0" encoding="UTF-8" standalone="yes"?>
<Relationships xmlns="http://schemas.openxmlformats.org/package/2006/relationships"><Relationship Id="rId2" Type="http://schemas.openxmlformats.org/officeDocument/2006/relationships/image" Target="../media/image28.jpeg" /><Relationship Id="rId1" Type="http://schemas.openxmlformats.org/officeDocument/2006/relationships/slideLayout" Target="../slideLayouts/slideLayout2.xml" /></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0.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3.xml.rels><?xml version="1.0" encoding="UTF-8" standalone="yes"?>
<Relationships xmlns="http://schemas.openxmlformats.org/package/2006/relationships"><Relationship Id="rId2" Type="http://schemas.openxmlformats.org/officeDocument/2006/relationships/hyperlink" Target="http://www.webmd.com/a-to-z-guides/medical-history-and-physical-exam-for-tuberculosis-tb" TargetMode="External" /><Relationship Id="rId1" Type="http://schemas.openxmlformats.org/officeDocument/2006/relationships/slideLayout" Target="../slideLayouts/slideLayout2.xml" /></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7.xml.rels><?xml version="1.0" encoding="UTF-8" standalone="yes"?>
<Relationships xmlns="http://schemas.openxmlformats.org/package/2006/relationships"><Relationship Id="rId2" Type="http://schemas.openxmlformats.org/officeDocument/2006/relationships/hyperlink" Target="http://www.webmd.com/lung/sputum-culture" TargetMode="External" /><Relationship Id="rId1" Type="http://schemas.openxmlformats.org/officeDocument/2006/relationships/slideLayout" Target="../slideLayouts/slideLayout2.xml" /></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2.xml.rels><?xml version="1.0" encoding="UTF-8" standalone="yes"?>
<Relationships xmlns="http://schemas.openxmlformats.org/package/2006/relationships"><Relationship Id="rId2" Type="http://schemas.openxmlformats.org/officeDocument/2006/relationships/image" Target="../media/image30.jpeg" /><Relationship Id="rId1" Type="http://schemas.openxmlformats.org/officeDocument/2006/relationships/slideLayout" Target="../slideLayouts/slideLayout7.xml" /></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B1E5E4C0-3900-4EF1-A9B1-8C1BA396120E}"/>
              </a:ext>
            </a:extLst>
          </p:cNvPr>
          <p:cNvSpPr>
            <a:spLocks noGrp="1"/>
          </p:cNvSpPr>
          <p:nvPr>
            <p:ph type="title"/>
          </p:nvPr>
        </p:nvSpPr>
        <p:spPr>
          <a:xfrm rot="16200000">
            <a:off x="-2133600" y="2133600"/>
            <a:ext cx="5791200" cy="1524000"/>
          </a:xfrm>
        </p:spPr>
        <p:txBody>
          <a:bodyPr/>
          <a:lstStyle/>
          <a:p>
            <a:pPr eaLnBrk="1" hangingPunct="1"/>
            <a:r>
              <a:rPr lang="en-US" altLang="en-US" sz="4000" i="1"/>
              <a:t>An Easy Approach To Medical Microbiology </a:t>
            </a:r>
          </a:p>
        </p:txBody>
      </p:sp>
      <p:sp>
        <p:nvSpPr>
          <p:cNvPr id="5123" name="Text Placeholder 2">
            <a:extLst>
              <a:ext uri="{FF2B5EF4-FFF2-40B4-BE49-F238E27FC236}">
                <a16:creationId xmlns:a16="http://schemas.microsoft.com/office/drawing/2014/main" id="{4C681DAC-7D96-49A5-98B5-9294080B6EE5}"/>
              </a:ext>
            </a:extLst>
          </p:cNvPr>
          <p:cNvSpPr>
            <a:spLocks noGrp="1"/>
          </p:cNvSpPr>
          <p:nvPr>
            <p:ph type="body" sz="half" idx="2"/>
          </p:nvPr>
        </p:nvSpPr>
        <p:spPr>
          <a:xfrm>
            <a:off x="5943600" y="6029325"/>
            <a:ext cx="3200400" cy="828675"/>
          </a:xfrm>
        </p:spPr>
        <p:txBody>
          <a:bodyPr/>
          <a:lstStyle/>
          <a:p>
            <a:pPr eaLnBrk="1" hangingPunct="1"/>
            <a:r>
              <a:rPr lang="en-US" altLang="en-US" sz="1400" b="1" i="1"/>
              <a:t>Dr. Ajab Khan Yousafzai</a:t>
            </a:r>
          </a:p>
          <a:p>
            <a:pPr eaLnBrk="1" hangingPunct="1"/>
            <a:r>
              <a:rPr lang="en-US" altLang="en-US" sz="1400" b="1" i="1"/>
              <a:t>(Pharm.D)</a:t>
            </a:r>
          </a:p>
          <a:p>
            <a:pPr eaLnBrk="1" hangingPunct="1"/>
            <a:r>
              <a:rPr lang="en-US" altLang="en-US" sz="1400" b="1" i="1"/>
              <a:t>University Of Peshawar</a:t>
            </a:r>
          </a:p>
        </p:txBody>
      </p:sp>
      <p:pic>
        <p:nvPicPr>
          <p:cNvPr id="5124" name="Picture 2" descr="C:\Users\Ajab\Desktop\1351749546Para-Clinical Microbiology.jpg">
            <a:extLst>
              <a:ext uri="{FF2B5EF4-FFF2-40B4-BE49-F238E27FC236}">
                <a16:creationId xmlns:a16="http://schemas.microsoft.com/office/drawing/2014/main" id="{F13E50A2-71CC-422A-90F0-99DFCAEA64B8}"/>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7442" b="7442"/>
          <a:stretch>
            <a:fillRect/>
          </a:stretch>
        </p:blipFill>
        <p:spPr>
          <a:xfrm>
            <a:off x="1600200" y="0"/>
            <a:ext cx="7543800" cy="6096000"/>
          </a:xfrm>
          <a:noFill/>
          <a:ln>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D8984-BAE0-4D80-B8E8-7F313329A1FC}"/>
              </a:ext>
            </a:extLst>
          </p:cNvPr>
          <p:cNvSpPr>
            <a:spLocks noGrp="1"/>
          </p:cNvSpPr>
          <p:nvPr>
            <p:ph type="ctrTitle"/>
          </p:nvPr>
        </p:nvSpPr>
        <p:spPr>
          <a:ln>
            <a:miter lim="800000"/>
            <a:headEnd/>
            <a:tailEnd/>
          </a:ln>
        </p:spPr>
        <p:txBody>
          <a:bodyPr/>
          <a:lstStyle/>
          <a:p>
            <a:pPr eaLnBrk="1" fontAlgn="auto" hangingPunct="1">
              <a:spcAft>
                <a:spcPts val="0"/>
              </a:spcAft>
              <a:defRPr/>
            </a:pPr>
            <a:r>
              <a:rPr lang="en-US"/>
              <a:t>UNIT # </a:t>
            </a:r>
            <a:r>
              <a:rPr lang="en-US" dirty="0"/>
              <a:t>I</a:t>
            </a:r>
          </a:p>
        </p:txBody>
      </p:sp>
      <p:sp>
        <p:nvSpPr>
          <p:cNvPr id="6147" name="Subtitle 2">
            <a:extLst>
              <a:ext uri="{FF2B5EF4-FFF2-40B4-BE49-F238E27FC236}">
                <a16:creationId xmlns:a16="http://schemas.microsoft.com/office/drawing/2014/main" id="{94209831-7255-4852-91BB-CD1CC564EBE5}"/>
              </a:ext>
            </a:extLst>
          </p:cNvPr>
          <p:cNvSpPr>
            <a:spLocks noGrp="1"/>
          </p:cNvSpPr>
          <p:nvPr>
            <p:ph type="subTitle" idx="1"/>
          </p:nvPr>
        </p:nvSpPr>
        <p:spPr>
          <a:xfrm>
            <a:off x="533400" y="3228975"/>
            <a:ext cx="7854950" cy="1752600"/>
          </a:xfrm>
        </p:spPr>
        <p:txBody>
          <a:bodyPr/>
          <a:lstStyle/>
          <a:p>
            <a:pPr marR="0" eaLnBrk="1" hangingPunct="1"/>
            <a:r>
              <a:rPr lang="en-US" altLang="en-US"/>
              <a:t>INTRODUCTION TO MICROBIOLOGY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D7155-C699-40A9-9DA9-0E7F07702009}"/>
              </a:ext>
            </a:extLst>
          </p:cNvPr>
          <p:cNvSpPr>
            <a:spLocks noGrp="1"/>
          </p:cNvSpPr>
          <p:nvPr>
            <p:ph type="ctrTitle"/>
          </p:nvPr>
        </p:nvSpPr>
        <p:spPr>
          <a:xfrm>
            <a:off x="685800" y="152401"/>
            <a:ext cx="7772400" cy="1219199"/>
          </a:xfrm>
          <a:ln>
            <a:miter lim="800000"/>
            <a:headEnd/>
            <a:tailEnd/>
          </a:ln>
        </p:spPr>
        <p:txBody>
          <a:bodyPr>
            <a:normAutofit fontScale="90000"/>
          </a:bodyPr>
          <a:lstStyle/>
          <a:p>
            <a:pPr eaLnBrk="1" fontAlgn="auto" hangingPunct="1">
              <a:spcAft>
                <a:spcPts val="0"/>
              </a:spcAft>
              <a:defRPr/>
            </a:pPr>
            <a:r>
              <a:rPr lang="en-US" dirty="0"/>
              <a:t>Why Study Microbiology?</a:t>
            </a:r>
            <a:br>
              <a:rPr lang="en-US" dirty="0"/>
            </a:br>
            <a:endParaRPr lang="en-US" dirty="0"/>
          </a:p>
        </p:txBody>
      </p:sp>
      <p:sp>
        <p:nvSpPr>
          <p:cNvPr id="7171" name="Subtitle 2">
            <a:extLst>
              <a:ext uri="{FF2B5EF4-FFF2-40B4-BE49-F238E27FC236}">
                <a16:creationId xmlns:a16="http://schemas.microsoft.com/office/drawing/2014/main" id="{9B870BC6-CF6B-496C-AF4A-B639D8E781ED}"/>
              </a:ext>
            </a:extLst>
          </p:cNvPr>
          <p:cNvSpPr>
            <a:spLocks noGrp="1"/>
          </p:cNvSpPr>
          <p:nvPr>
            <p:ph type="subTitle" idx="1"/>
          </p:nvPr>
        </p:nvSpPr>
        <p:spPr>
          <a:xfrm>
            <a:off x="1371600" y="1066800"/>
            <a:ext cx="6400800" cy="5410200"/>
          </a:xfrm>
        </p:spPr>
        <p:txBody>
          <a:bodyPr/>
          <a:lstStyle/>
          <a:p>
            <a:pPr marR="0" eaLnBrk="1" hangingPunct="1">
              <a:lnSpc>
                <a:spcPct val="90000"/>
              </a:lnSpc>
            </a:pPr>
            <a:r>
              <a:rPr lang="en-US" altLang="en-US" b="1"/>
              <a:t>Impact on Human Health</a:t>
            </a:r>
            <a:endParaRPr lang="en-US" altLang="en-US"/>
          </a:p>
          <a:p>
            <a:pPr marR="0" eaLnBrk="1" hangingPunct="1">
              <a:lnSpc>
                <a:spcPct val="90000"/>
              </a:lnSpc>
            </a:pPr>
            <a:r>
              <a:rPr lang="en-US" altLang="en-US" b="1"/>
              <a:t>2.    Balance of Nature - </a:t>
            </a:r>
            <a:r>
              <a:rPr lang="en-US" altLang="en-US"/>
              <a:t>food source, play a role in decomposition, help other animals digest grass (cattle, sheep, termites).</a:t>
            </a:r>
          </a:p>
          <a:p>
            <a:pPr marR="0" eaLnBrk="1" hangingPunct="1">
              <a:lnSpc>
                <a:spcPct val="90000"/>
              </a:lnSpc>
            </a:pPr>
            <a:r>
              <a:rPr lang="en-US" altLang="en-US" b="1"/>
              <a:t>3.    Environmental</a:t>
            </a:r>
            <a:r>
              <a:rPr lang="en-US" altLang="en-US"/>
              <a:t> – provide safe drinking water; development of biodegradable products; use bacteria to clean up oil spills, etc. – called </a:t>
            </a:r>
            <a:r>
              <a:rPr lang="en-US" altLang="en-US" b="1"/>
              <a:t>bioremediation.</a:t>
            </a:r>
            <a:endParaRPr lang="en-US" altLang="en-US"/>
          </a:p>
          <a:p>
            <a:pPr marR="0" eaLnBrk="1" hangingPunct="1">
              <a:lnSpc>
                <a:spcPct val="90000"/>
              </a:lnSpc>
            </a:pPr>
            <a:r>
              <a:rPr lang="en-US" altLang="en-US" b="1"/>
              <a:t>4.    Industrial – </a:t>
            </a:r>
            <a:r>
              <a:rPr lang="en-US" altLang="en-US"/>
              <a:t>foodstuffs (beer, wine, cheese, bread), antibiotics, insulin, genetic engineering</a:t>
            </a:r>
          </a:p>
          <a:p>
            <a:pPr marR="0" eaLnBrk="1" hangingPunct="1">
              <a:lnSpc>
                <a:spcPct val="90000"/>
              </a:lnSpc>
            </a:pPr>
            <a:r>
              <a:rPr lang="en-US" altLang="en-US" b="1"/>
              <a:t>5. Agricultural - </a:t>
            </a:r>
            <a:r>
              <a:rPr lang="en-US" altLang="en-US"/>
              <a:t>research has led to healthier livestock and disease-free crops.</a:t>
            </a:r>
          </a:p>
          <a:p>
            <a:pPr marR="0" eaLnBrk="1" hangingPunct="1">
              <a:lnSpc>
                <a:spcPct val="90000"/>
              </a:lnSpc>
            </a:pPr>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E0CCE6BB-DF5D-421D-A3D9-2DB568E07FD5}"/>
              </a:ext>
            </a:extLst>
          </p:cNvPr>
          <p:cNvSpPr>
            <a:spLocks noGrp="1"/>
          </p:cNvSpPr>
          <p:nvPr>
            <p:ph type="title"/>
          </p:nvPr>
        </p:nvSpPr>
        <p:spPr/>
        <p:txBody>
          <a:bodyPr/>
          <a:lstStyle/>
          <a:p>
            <a:pPr eaLnBrk="1" hangingPunct="1"/>
            <a:r>
              <a:rPr lang="en-US" altLang="en-US" b="1"/>
              <a:t>Microbiology </a:t>
            </a:r>
            <a:endParaRPr lang="en-US" altLang="en-US"/>
          </a:p>
        </p:txBody>
      </p:sp>
      <p:sp>
        <p:nvSpPr>
          <p:cNvPr id="8195" name="Content Placeholder 2">
            <a:extLst>
              <a:ext uri="{FF2B5EF4-FFF2-40B4-BE49-F238E27FC236}">
                <a16:creationId xmlns:a16="http://schemas.microsoft.com/office/drawing/2014/main" id="{8E3CB7A3-6A25-48C9-A638-5E51D934524F}"/>
              </a:ext>
            </a:extLst>
          </p:cNvPr>
          <p:cNvSpPr>
            <a:spLocks noGrp="1"/>
          </p:cNvSpPr>
          <p:nvPr>
            <p:ph idx="1"/>
          </p:nvPr>
        </p:nvSpPr>
        <p:spPr/>
        <p:txBody>
          <a:bodyPr/>
          <a:lstStyle/>
          <a:p>
            <a:pPr eaLnBrk="1" hangingPunct="1"/>
            <a:r>
              <a:rPr lang="en-US" altLang="en-US"/>
              <a:t>The study of microbiology is the study of microorganisms, which are organisms that are invisible to the naked eye.    </a:t>
            </a:r>
          </a:p>
          <a:p>
            <a:pPr eaLnBrk="1" hangingPunct="1"/>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AC937D69-4AEB-499E-B1FF-DCB184B2F54C}"/>
              </a:ext>
            </a:extLst>
          </p:cNvPr>
          <p:cNvSpPr>
            <a:spLocks noGrp="1"/>
          </p:cNvSpPr>
          <p:nvPr>
            <p:ph type="title"/>
          </p:nvPr>
        </p:nvSpPr>
        <p:spPr/>
        <p:txBody>
          <a:bodyPr/>
          <a:lstStyle/>
          <a:p>
            <a:pPr eaLnBrk="1" hangingPunct="1"/>
            <a:r>
              <a:rPr lang="en-US" altLang="en-US"/>
              <a:t> </a:t>
            </a:r>
            <a:r>
              <a:rPr lang="en-US" altLang="en-US" b="1"/>
              <a:t>      2 types of cells </a:t>
            </a:r>
            <a:endParaRPr lang="en-US" altLang="en-US"/>
          </a:p>
        </p:txBody>
      </p:sp>
      <p:sp>
        <p:nvSpPr>
          <p:cNvPr id="9219" name="Content Placeholder 2">
            <a:extLst>
              <a:ext uri="{FF2B5EF4-FFF2-40B4-BE49-F238E27FC236}">
                <a16:creationId xmlns:a16="http://schemas.microsoft.com/office/drawing/2014/main" id="{A181F6BC-BB10-4756-9B12-DE03F78E901D}"/>
              </a:ext>
            </a:extLst>
          </p:cNvPr>
          <p:cNvSpPr>
            <a:spLocks noGrp="1"/>
          </p:cNvSpPr>
          <p:nvPr>
            <p:ph idx="1"/>
          </p:nvPr>
        </p:nvSpPr>
        <p:spPr/>
        <p:txBody>
          <a:bodyPr/>
          <a:lstStyle/>
          <a:p>
            <a:pPr eaLnBrk="1" hangingPunct="1"/>
            <a:r>
              <a:rPr lang="en-US" altLang="en-US" b="1"/>
              <a:t>1.        Prokaryotic</a:t>
            </a:r>
            <a:r>
              <a:rPr lang="en-US" altLang="en-US"/>
              <a:t> ("before nucleus") – these are cells, but they have no internal membrane bound structures (no membrane-bound nucleus or membrane-bound organelles); includes </a:t>
            </a:r>
            <a:r>
              <a:rPr lang="en-US" altLang="en-US" u="sng"/>
              <a:t>only</a:t>
            </a:r>
            <a:r>
              <a:rPr lang="en-US" altLang="en-US"/>
              <a:t> the bacteria.</a:t>
            </a:r>
          </a:p>
          <a:p>
            <a:pPr eaLnBrk="1" hangingPunct="1"/>
            <a:r>
              <a:rPr lang="en-US" altLang="en-US" b="1"/>
              <a:t>2.       Eukaryotic</a:t>
            </a:r>
            <a:r>
              <a:rPr lang="en-US" altLang="en-US"/>
              <a:t> ("true nucleus") – do have internal membrane bound structures (membrane bound nucleus and membrane-bound organelles); includes organisms such as protozoans, fungi, algae, animals, plants.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0974A-27A7-4F66-801F-0480AE227215}"/>
              </a:ext>
            </a:extLst>
          </p:cNvPr>
          <p:cNvSpPr>
            <a:spLocks noGrp="1"/>
          </p:cNvSpPr>
          <p:nvPr>
            <p:ph type="title"/>
          </p:nvPr>
        </p:nvSpPr>
        <p:spPr/>
        <p:txBody>
          <a:bodyPr>
            <a:normAutofit fontScale="90000"/>
          </a:bodyPr>
          <a:lstStyle/>
          <a:p>
            <a:pPr eaLnBrk="1" fontAlgn="auto" hangingPunct="1">
              <a:spcAft>
                <a:spcPts val="0"/>
              </a:spcAft>
              <a:defRPr/>
            </a:pPr>
            <a:r>
              <a:rPr lang="en-US" b="1" dirty="0"/>
              <a:t>Classification of Microorganisms</a:t>
            </a:r>
            <a:endParaRPr lang="en-US" dirty="0"/>
          </a:p>
        </p:txBody>
      </p:sp>
      <p:sp>
        <p:nvSpPr>
          <p:cNvPr id="10243" name="Content Placeholder 2">
            <a:extLst>
              <a:ext uri="{FF2B5EF4-FFF2-40B4-BE49-F238E27FC236}">
                <a16:creationId xmlns:a16="http://schemas.microsoft.com/office/drawing/2014/main" id="{3F432CF1-0506-4016-801E-C47CA77CD2C3}"/>
              </a:ext>
            </a:extLst>
          </p:cNvPr>
          <p:cNvSpPr>
            <a:spLocks noGrp="1"/>
          </p:cNvSpPr>
          <p:nvPr>
            <p:ph idx="1"/>
          </p:nvPr>
        </p:nvSpPr>
        <p:spPr/>
        <p:txBody>
          <a:bodyPr/>
          <a:lstStyle/>
          <a:p>
            <a:pPr eaLnBrk="1" hangingPunct="1"/>
            <a:r>
              <a:rPr lang="en-US" altLang="en-US"/>
              <a:t>The 5 major groups of microorganisms: </a:t>
            </a:r>
          </a:p>
          <a:p>
            <a:pPr eaLnBrk="1" hangingPunct="1"/>
            <a:r>
              <a:rPr lang="en-US" altLang="en-US"/>
              <a:t>bacteria, </a:t>
            </a:r>
          </a:p>
          <a:p>
            <a:pPr eaLnBrk="1" hangingPunct="1"/>
            <a:r>
              <a:rPr lang="en-US" altLang="en-US"/>
              <a:t>algae, </a:t>
            </a:r>
          </a:p>
          <a:p>
            <a:pPr eaLnBrk="1" hangingPunct="1"/>
            <a:r>
              <a:rPr lang="en-US" altLang="en-US"/>
              <a:t>fungi, </a:t>
            </a:r>
          </a:p>
          <a:p>
            <a:pPr eaLnBrk="1" hangingPunct="1"/>
            <a:r>
              <a:rPr lang="en-US" altLang="en-US"/>
              <a:t>protozoa, </a:t>
            </a:r>
          </a:p>
          <a:p>
            <a:pPr eaLnBrk="1" hangingPunct="1"/>
            <a:r>
              <a:rPr lang="en-US" altLang="en-US"/>
              <a:t>Viruses</a:t>
            </a:r>
          </a:p>
          <a:p>
            <a:pPr eaLnBrk="1" hangingPunct="1"/>
            <a:r>
              <a:rPr lang="en-US" altLang="en-US"/>
              <a:t> &amp;……?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5A388CFA-317E-41DB-86E1-64B2909FC8BE}"/>
              </a:ext>
            </a:extLst>
          </p:cNvPr>
          <p:cNvSpPr>
            <a:spLocks noGrp="1"/>
          </p:cNvSpPr>
          <p:nvPr>
            <p:ph type="title"/>
          </p:nvPr>
        </p:nvSpPr>
        <p:spPr/>
        <p:txBody>
          <a:bodyPr/>
          <a:lstStyle/>
          <a:p>
            <a:pPr eaLnBrk="1" hangingPunct="1"/>
            <a:r>
              <a:rPr lang="en-US" altLang="en-US" b="1"/>
              <a:t>Bacteria</a:t>
            </a:r>
            <a:endParaRPr lang="en-US" altLang="en-US"/>
          </a:p>
        </p:txBody>
      </p:sp>
      <p:sp>
        <p:nvSpPr>
          <p:cNvPr id="3" name="Content Placeholder 2">
            <a:extLst>
              <a:ext uri="{FF2B5EF4-FFF2-40B4-BE49-F238E27FC236}">
                <a16:creationId xmlns:a16="http://schemas.microsoft.com/office/drawing/2014/main" id="{DFAF8664-9A2C-4834-A074-F844B9B8D14C}"/>
              </a:ext>
            </a:extLst>
          </p:cNvPr>
          <p:cNvSpPr>
            <a:spLocks noGrp="1"/>
          </p:cNvSpPr>
          <p:nvPr>
            <p:ph idx="1"/>
          </p:nvPr>
        </p:nvSpPr>
        <p:spPr/>
        <p:txBody>
          <a:bodyPr>
            <a:normAutofit fontScale="85000" lnSpcReduction="10000"/>
          </a:bodyPr>
          <a:lstStyle/>
          <a:p>
            <a:pPr marL="274320" indent="-274320" eaLnBrk="1" fontAlgn="auto" hangingPunct="1">
              <a:spcAft>
                <a:spcPts val="0"/>
              </a:spcAft>
              <a:buClr>
                <a:schemeClr val="accent3"/>
              </a:buClr>
              <a:buFont typeface="Wingdings 2"/>
              <a:buChar char=""/>
              <a:defRPr/>
            </a:pPr>
            <a:r>
              <a:rPr lang="en-US" dirty="0"/>
              <a:t>(singular - bacterium)  (study of bacteria – </a:t>
            </a:r>
            <a:r>
              <a:rPr lang="en-US" b="1" dirty="0"/>
              <a:t>bacteriology</a:t>
            </a:r>
            <a:r>
              <a:rPr lang="en-US" dirty="0"/>
              <a:t>)</a:t>
            </a:r>
          </a:p>
          <a:p>
            <a:pPr marL="274320" indent="-274320" eaLnBrk="1" fontAlgn="auto" hangingPunct="1">
              <a:spcAft>
                <a:spcPts val="0"/>
              </a:spcAft>
              <a:buClr>
                <a:schemeClr val="accent3"/>
              </a:buClr>
              <a:buFont typeface="Wingdings 2"/>
              <a:buChar char=""/>
              <a:defRPr/>
            </a:pPr>
            <a:r>
              <a:rPr lang="en-US" dirty="0"/>
              <a:t>                   1.  prokaryotic</a:t>
            </a:r>
          </a:p>
          <a:p>
            <a:pPr marL="274320" indent="-274320" eaLnBrk="1" fontAlgn="auto" hangingPunct="1">
              <a:spcAft>
                <a:spcPts val="0"/>
              </a:spcAft>
              <a:buClr>
                <a:schemeClr val="accent3"/>
              </a:buClr>
              <a:buFont typeface="Wingdings 2"/>
              <a:buChar char=""/>
              <a:defRPr/>
            </a:pPr>
            <a:r>
              <a:rPr lang="en-US" dirty="0"/>
              <a:t>                   2.</a:t>
            </a:r>
            <a:r>
              <a:rPr lang="en-US" b="1" dirty="0"/>
              <a:t>  </a:t>
            </a:r>
            <a:r>
              <a:rPr lang="en-US" dirty="0"/>
              <a:t>unicellular</a:t>
            </a:r>
          </a:p>
          <a:p>
            <a:pPr marL="274320" indent="-274320" eaLnBrk="1" fontAlgn="auto" hangingPunct="1">
              <a:spcAft>
                <a:spcPts val="0"/>
              </a:spcAft>
              <a:buClr>
                <a:schemeClr val="accent3"/>
              </a:buClr>
              <a:buFont typeface="Wingdings 2"/>
              <a:buChar char=""/>
              <a:defRPr/>
            </a:pPr>
            <a:r>
              <a:rPr lang="en-US" dirty="0"/>
              <a:t>                   3.  size:  1/1000 the volume of a typical eukaryotic cell</a:t>
            </a:r>
          </a:p>
          <a:p>
            <a:pPr marL="274320" indent="-274320" eaLnBrk="1" fontAlgn="auto" hangingPunct="1">
              <a:spcAft>
                <a:spcPts val="0"/>
              </a:spcAft>
              <a:buClr>
                <a:schemeClr val="accent3"/>
              </a:buClr>
              <a:buFont typeface="Wingdings 2"/>
              <a:buChar char=""/>
              <a:defRPr/>
            </a:pPr>
            <a:r>
              <a:rPr lang="en-US" dirty="0"/>
              <a:t>                   4.  2 groups (discovered in 1970's) - we'll discuss more later</a:t>
            </a:r>
          </a:p>
          <a:p>
            <a:pPr marL="274320" indent="-274320" eaLnBrk="1" fontAlgn="auto" hangingPunct="1">
              <a:spcAft>
                <a:spcPts val="0"/>
              </a:spcAft>
              <a:buClr>
                <a:schemeClr val="accent3"/>
              </a:buClr>
              <a:buFont typeface="Wingdings 2"/>
              <a:buChar char=""/>
              <a:defRPr/>
            </a:pPr>
            <a:r>
              <a:rPr lang="en-US" dirty="0"/>
              <a:t>                             a.  </a:t>
            </a:r>
            <a:r>
              <a:rPr lang="en-US" b="1" dirty="0" err="1"/>
              <a:t>Archaeobacteria</a:t>
            </a:r>
            <a:r>
              <a:rPr lang="en-US" dirty="0"/>
              <a:t> - ancient bacteria</a:t>
            </a:r>
          </a:p>
          <a:p>
            <a:pPr marL="274320" indent="-274320" eaLnBrk="1" fontAlgn="auto" hangingPunct="1">
              <a:spcAft>
                <a:spcPts val="0"/>
              </a:spcAft>
              <a:buClr>
                <a:schemeClr val="accent3"/>
              </a:buClr>
              <a:buFont typeface="Wingdings 2"/>
              <a:buChar char=""/>
              <a:defRPr/>
            </a:pPr>
            <a:r>
              <a:rPr lang="en-US" dirty="0"/>
              <a:t>                             b.  </a:t>
            </a:r>
            <a:r>
              <a:rPr lang="en-US" b="1" dirty="0" err="1"/>
              <a:t>Eubacteria</a:t>
            </a:r>
            <a:r>
              <a:rPr lang="en-US" dirty="0"/>
              <a:t> - true bacteria</a:t>
            </a:r>
          </a:p>
          <a:p>
            <a:pPr marL="274320" indent="-274320" eaLnBrk="1" fontAlgn="auto" hangingPunct="1">
              <a:spcAft>
                <a:spcPts val="0"/>
              </a:spcAft>
              <a:buClr>
                <a:schemeClr val="accent3"/>
              </a:buClr>
              <a:buFont typeface="Wingdings 2"/>
              <a:buChar char=""/>
              <a:defRPr/>
            </a:pPr>
            <a:r>
              <a:rPr lang="en-US" dirty="0"/>
              <a:t>5.     some shapes:  </a:t>
            </a:r>
            <a:r>
              <a:rPr lang="en-US" b="1" dirty="0"/>
              <a:t>bacillus</a:t>
            </a:r>
            <a:r>
              <a:rPr lang="en-US" dirty="0"/>
              <a:t> (rod), </a:t>
            </a:r>
            <a:r>
              <a:rPr lang="en-US" b="1" dirty="0" err="1"/>
              <a:t>coccus</a:t>
            </a:r>
            <a:r>
              <a:rPr lang="en-US" dirty="0"/>
              <a:t> (spherical), </a:t>
            </a:r>
            <a:r>
              <a:rPr lang="en-US" b="1" dirty="0" err="1"/>
              <a:t>spirillum</a:t>
            </a:r>
            <a:r>
              <a:rPr lang="en-US" dirty="0"/>
              <a:t> (spiral), </a:t>
            </a:r>
            <a:r>
              <a:rPr lang="en-US" b="1" dirty="0" err="1"/>
              <a:t>vibrio</a:t>
            </a:r>
            <a:r>
              <a:rPr lang="en-US" dirty="0"/>
              <a:t> (curved rod)</a:t>
            </a:r>
          </a:p>
          <a:p>
            <a:pPr marL="274320" indent="-274320" eaLnBrk="1" fontAlgn="auto" hangingPunct="1">
              <a:spcAft>
                <a:spcPts val="0"/>
              </a:spcAft>
              <a:buClr>
                <a:schemeClr val="accent3"/>
              </a:buClr>
              <a:buFont typeface="Wingdings 2"/>
              <a:buChar char=""/>
              <a:defRPr/>
            </a:pPr>
            <a:r>
              <a:rPr lang="en-US" dirty="0"/>
              <a:t>6.     motile or </a:t>
            </a:r>
            <a:r>
              <a:rPr lang="en-US" dirty="0" err="1"/>
              <a:t>nonmotile</a:t>
            </a:r>
            <a:endParaRPr lang="en-US" dirty="0"/>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512A769A-C82E-4BE2-8577-BDF3E984594B}"/>
              </a:ext>
            </a:extLst>
          </p:cNvPr>
          <p:cNvSpPr>
            <a:spLocks noGrp="1"/>
          </p:cNvSpPr>
          <p:nvPr>
            <p:ph type="title"/>
          </p:nvPr>
        </p:nvSpPr>
        <p:spPr/>
        <p:txBody>
          <a:bodyPr/>
          <a:lstStyle/>
          <a:p>
            <a:pPr eaLnBrk="1" hangingPunct="1"/>
            <a:r>
              <a:rPr lang="en-US" altLang="en-US" b="1"/>
              <a:t>Bacteria</a:t>
            </a:r>
            <a:endParaRPr lang="en-US" altLang="en-US"/>
          </a:p>
        </p:txBody>
      </p:sp>
      <p:sp>
        <p:nvSpPr>
          <p:cNvPr id="3" name="Content Placeholder 2">
            <a:extLst>
              <a:ext uri="{FF2B5EF4-FFF2-40B4-BE49-F238E27FC236}">
                <a16:creationId xmlns:a16="http://schemas.microsoft.com/office/drawing/2014/main" id="{B6AEF2E3-C630-4632-8783-DA90951534EB}"/>
              </a:ext>
            </a:extLst>
          </p:cNvPr>
          <p:cNvSpPr>
            <a:spLocks noGrp="1"/>
          </p:cNvSpPr>
          <p:nvPr>
            <p:ph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7.  how do they obtain their energy? </a:t>
            </a:r>
          </a:p>
          <a:p>
            <a:pPr marL="274320" indent="-274320" eaLnBrk="1" fontAlgn="auto" hangingPunct="1">
              <a:spcAft>
                <a:spcPts val="0"/>
              </a:spcAft>
              <a:buClr>
                <a:schemeClr val="accent3"/>
              </a:buClr>
              <a:buFont typeface="Wingdings 2"/>
              <a:buChar char=""/>
              <a:defRPr/>
            </a:pPr>
            <a:r>
              <a:rPr lang="en-US" dirty="0"/>
              <a:t>a.      </a:t>
            </a:r>
            <a:r>
              <a:rPr lang="en-US" b="1" dirty="0"/>
              <a:t>photosynthetic </a:t>
            </a:r>
            <a:r>
              <a:rPr lang="en-US" b="1" dirty="0" err="1"/>
              <a:t>autotrophs</a:t>
            </a:r>
            <a:r>
              <a:rPr lang="en-US" dirty="0"/>
              <a:t> - use energy from the sun to produce their own carbohydrates for energy.</a:t>
            </a:r>
          </a:p>
          <a:p>
            <a:pPr marL="274320" indent="-274320" eaLnBrk="1" fontAlgn="auto" hangingPunct="1">
              <a:spcAft>
                <a:spcPts val="0"/>
              </a:spcAft>
              <a:buClr>
                <a:schemeClr val="accent3"/>
              </a:buClr>
              <a:buFont typeface="Wingdings 2"/>
              <a:buChar char=""/>
              <a:defRPr/>
            </a:pPr>
            <a:r>
              <a:rPr lang="en-US" dirty="0"/>
              <a:t>b.     </a:t>
            </a:r>
            <a:r>
              <a:rPr lang="en-US" b="1" dirty="0"/>
              <a:t>chemosynthetic </a:t>
            </a:r>
            <a:r>
              <a:rPr lang="en-US" b="1" dirty="0" err="1"/>
              <a:t>autotrophs</a:t>
            </a:r>
            <a:r>
              <a:rPr lang="en-US" dirty="0"/>
              <a:t> - process inorganic molecules for energy (ex. sulfur or iron).</a:t>
            </a:r>
          </a:p>
          <a:p>
            <a:pPr marL="274320" indent="-274320" eaLnBrk="1" fontAlgn="auto" hangingPunct="1">
              <a:spcAft>
                <a:spcPts val="0"/>
              </a:spcAft>
              <a:buClr>
                <a:schemeClr val="accent3"/>
              </a:buClr>
              <a:buFont typeface="Wingdings 2"/>
              <a:buChar char=""/>
              <a:defRPr/>
            </a:pPr>
            <a:r>
              <a:rPr lang="en-US" dirty="0"/>
              <a:t>c.      </a:t>
            </a:r>
            <a:r>
              <a:rPr lang="en-US" b="1" dirty="0" err="1"/>
              <a:t>heterotrophs</a:t>
            </a:r>
            <a:r>
              <a:rPr lang="en-US" dirty="0"/>
              <a:t> - depend on outside sources of organic molecules (ex. carbohydrates or sugars) for energy</a:t>
            </a:r>
          </a:p>
          <a:p>
            <a:pPr marL="274320" indent="-274320" eaLnBrk="1" fontAlgn="auto" hangingPunct="1">
              <a:spcAft>
                <a:spcPts val="0"/>
              </a:spcAft>
              <a:buClr>
                <a:schemeClr val="accent3"/>
              </a:buClr>
              <a:buFont typeface="Wingdings 2"/>
              <a:buChar char=""/>
              <a:defRPr/>
            </a:pPr>
            <a:r>
              <a:rPr lang="en-US" dirty="0"/>
              <a:t>8.     temperature extremes:  -20</a:t>
            </a:r>
            <a:r>
              <a:rPr lang="en-US" baseline="30000" dirty="0"/>
              <a:t>o</a:t>
            </a:r>
            <a:r>
              <a:rPr lang="en-US" dirty="0"/>
              <a:t>C to 110</a:t>
            </a:r>
            <a:r>
              <a:rPr lang="en-US" baseline="30000" dirty="0"/>
              <a:t>o</a:t>
            </a:r>
            <a:r>
              <a:rPr lang="en-US" dirty="0"/>
              <a:t>C (that’s really cold &amp; really hot! freezing is </a:t>
            </a:r>
            <a:r>
              <a:rPr lang="en-US" dirty="0" err="1"/>
              <a:t>O</a:t>
            </a:r>
            <a:r>
              <a:rPr lang="en-US" baseline="30000" dirty="0" err="1"/>
              <a:t>o</a:t>
            </a:r>
            <a:r>
              <a:rPr lang="en-US" dirty="0" err="1"/>
              <a:t>C</a:t>
            </a:r>
            <a:r>
              <a:rPr lang="en-US" dirty="0"/>
              <a:t> and boiling is 100</a:t>
            </a:r>
            <a:r>
              <a:rPr lang="en-US" baseline="30000" dirty="0"/>
              <a:t>o</a:t>
            </a:r>
            <a:r>
              <a:rPr lang="en-US" dirty="0"/>
              <a:t>C)</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4C5E8-B593-4E78-97AF-62A1D36B297A}"/>
              </a:ext>
            </a:extLst>
          </p:cNvPr>
          <p:cNvSpPr>
            <a:spLocks noGrp="1"/>
          </p:cNvSpPr>
          <p:nvPr>
            <p:ph type="title"/>
          </p:nvPr>
        </p:nvSpPr>
        <p:spPr/>
        <p:txBody>
          <a:bodyPr>
            <a:normAutofit fontScale="90000"/>
          </a:bodyPr>
          <a:lstStyle/>
          <a:p>
            <a:pPr eaLnBrk="1" fontAlgn="auto" hangingPunct="1">
              <a:spcAft>
                <a:spcPts val="0"/>
              </a:spcAft>
              <a:defRPr/>
            </a:pPr>
            <a:br>
              <a:rPr lang="en-US" dirty="0"/>
            </a:br>
            <a:endParaRPr lang="en-US" dirty="0"/>
          </a:p>
        </p:txBody>
      </p:sp>
      <p:sp>
        <p:nvSpPr>
          <p:cNvPr id="13315" name="Content Placeholder 2">
            <a:extLst>
              <a:ext uri="{FF2B5EF4-FFF2-40B4-BE49-F238E27FC236}">
                <a16:creationId xmlns:a16="http://schemas.microsoft.com/office/drawing/2014/main" id="{03AD6B90-3281-4835-8828-B8B1955BF576}"/>
              </a:ext>
            </a:extLst>
          </p:cNvPr>
          <p:cNvSpPr>
            <a:spLocks noGrp="1"/>
          </p:cNvSpPr>
          <p:nvPr>
            <p:ph idx="1"/>
          </p:nvPr>
        </p:nvSpPr>
        <p:spPr/>
        <p:txBody>
          <a:bodyPr/>
          <a:lstStyle/>
          <a:p>
            <a:pPr eaLnBrk="1" hangingPunct="1">
              <a:buFont typeface="Wingdings 2" panose="05020102010507070707" pitchFamily="18" charset="2"/>
              <a:buNone/>
            </a:pPr>
            <a:r>
              <a:rPr lang="en-US" altLang="en-US" sz="9600"/>
              <a:t>examples of diseases?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14279C1E-CCF6-4CEF-9236-B6B7B4273987}"/>
              </a:ext>
            </a:extLst>
          </p:cNvPr>
          <p:cNvSpPr>
            <a:spLocks noGrp="1"/>
          </p:cNvSpPr>
          <p:nvPr>
            <p:ph type="title"/>
          </p:nvPr>
        </p:nvSpPr>
        <p:spPr/>
        <p:txBody>
          <a:bodyPr/>
          <a:lstStyle/>
          <a:p>
            <a:pPr eaLnBrk="1" hangingPunct="1"/>
            <a:r>
              <a:rPr lang="en-US" altLang="en-US" b="1"/>
              <a:t>Algae</a:t>
            </a:r>
            <a:endParaRPr lang="en-US" altLang="en-US"/>
          </a:p>
        </p:txBody>
      </p:sp>
      <p:sp>
        <p:nvSpPr>
          <p:cNvPr id="14339" name="Content Placeholder 2">
            <a:extLst>
              <a:ext uri="{FF2B5EF4-FFF2-40B4-BE49-F238E27FC236}">
                <a16:creationId xmlns:a16="http://schemas.microsoft.com/office/drawing/2014/main" id="{6E01B01E-AEE6-496C-AC79-8717F485E739}"/>
              </a:ext>
            </a:extLst>
          </p:cNvPr>
          <p:cNvSpPr>
            <a:spLocks noGrp="1"/>
          </p:cNvSpPr>
          <p:nvPr>
            <p:ph idx="1"/>
          </p:nvPr>
        </p:nvSpPr>
        <p:spPr/>
        <p:txBody>
          <a:bodyPr/>
          <a:lstStyle/>
          <a:p>
            <a:pPr eaLnBrk="1" hangingPunct="1"/>
            <a:r>
              <a:rPr lang="en-US" altLang="en-US"/>
              <a:t>(singular - alga) - not a focus in this course.</a:t>
            </a:r>
          </a:p>
          <a:p>
            <a:pPr eaLnBrk="1" hangingPunct="1"/>
            <a:r>
              <a:rPr lang="en-US" altLang="en-US"/>
              <a:t>1.        eukaryotic</a:t>
            </a:r>
          </a:p>
          <a:p>
            <a:pPr eaLnBrk="1" hangingPunct="1"/>
            <a:r>
              <a:rPr lang="en-US" altLang="en-US"/>
              <a:t>2.      unicellular or multicellular</a:t>
            </a:r>
          </a:p>
          <a:p>
            <a:pPr eaLnBrk="1" hangingPunct="1"/>
            <a:r>
              <a:rPr lang="en-US" altLang="en-US"/>
              <a:t>3.      size:  some microscopic, some macroscopic (ex. kelp)</a:t>
            </a:r>
          </a:p>
          <a:p>
            <a:pPr eaLnBrk="1" hangingPunct="1"/>
            <a:r>
              <a:rPr lang="en-US" altLang="en-US"/>
              <a:t>4.      motile or nonmotile</a:t>
            </a:r>
          </a:p>
          <a:p>
            <a:pPr eaLnBrk="1" hangingPunct="1"/>
            <a:r>
              <a:rPr lang="en-US" altLang="en-US"/>
              <a:t>5.      how do they obtain their energy?   photosynthetic autotrophs</a:t>
            </a:r>
          </a:p>
          <a:p>
            <a:pPr eaLnBrk="1" hangingPunct="1"/>
            <a:r>
              <a:rPr lang="en-US" altLang="en-US"/>
              <a:t>6.      disease causing? </a:t>
            </a:r>
          </a:p>
          <a:p>
            <a:pPr eaLnBrk="1" hangingPunct="1"/>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9E43A08E-053D-48E0-A3F1-250415BFE539}"/>
              </a:ext>
            </a:extLst>
          </p:cNvPr>
          <p:cNvSpPr>
            <a:spLocks noChangeArrowheads="1"/>
          </p:cNvSpPr>
          <p:nvPr/>
        </p:nvSpPr>
        <p:spPr bwMode="auto">
          <a:xfrm>
            <a:off x="1905000" y="1066800"/>
            <a:ext cx="5284788"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9600">
                <a:latin typeface="Constantia" panose="02030602050306030303" pitchFamily="18" charset="0"/>
              </a:rPr>
              <a:t>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A372C263-2B0D-4F72-8216-D6585029066E}"/>
              </a:ext>
            </a:extLst>
          </p:cNvPr>
          <p:cNvSpPr>
            <a:spLocks noGrp="1"/>
          </p:cNvSpPr>
          <p:nvPr>
            <p:ph type="title"/>
          </p:nvPr>
        </p:nvSpPr>
        <p:spPr/>
        <p:txBody>
          <a:bodyPr/>
          <a:lstStyle/>
          <a:p>
            <a:pPr eaLnBrk="1" hangingPunct="1"/>
            <a:r>
              <a:rPr lang="en-US" altLang="en-US" b="1"/>
              <a:t>Fungi</a:t>
            </a:r>
            <a:endParaRPr lang="en-US" altLang="en-US"/>
          </a:p>
        </p:txBody>
      </p:sp>
      <p:sp>
        <p:nvSpPr>
          <p:cNvPr id="3" name="Content Placeholder 2">
            <a:extLst>
              <a:ext uri="{FF2B5EF4-FFF2-40B4-BE49-F238E27FC236}">
                <a16:creationId xmlns:a16="http://schemas.microsoft.com/office/drawing/2014/main" id="{E82BEF67-519B-40DE-A271-169368C8F1EF}"/>
              </a:ext>
            </a:extLst>
          </p:cNvPr>
          <p:cNvSpPr>
            <a:spLocks noGrp="1"/>
          </p:cNvSpPr>
          <p:nvPr>
            <p:ph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singular - fungus     (study of fungi – </a:t>
            </a:r>
            <a:r>
              <a:rPr lang="en-US" b="1" dirty="0"/>
              <a:t>mycology</a:t>
            </a:r>
            <a:r>
              <a:rPr lang="en-US" dirty="0"/>
              <a:t>)</a:t>
            </a:r>
          </a:p>
          <a:p>
            <a:pPr marL="274320" indent="-274320" eaLnBrk="1" fontAlgn="auto" hangingPunct="1">
              <a:spcAft>
                <a:spcPts val="0"/>
              </a:spcAft>
              <a:buClr>
                <a:schemeClr val="accent3"/>
              </a:buClr>
              <a:buFont typeface="Wingdings 2"/>
              <a:buChar char=""/>
              <a:defRPr/>
            </a:pPr>
            <a:r>
              <a:rPr lang="en-US" dirty="0"/>
              <a:t>1.       eukaryotic</a:t>
            </a:r>
          </a:p>
          <a:p>
            <a:pPr marL="274320" indent="-274320" eaLnBrk="1" fontAlgn="auto" hangingPunct="1">
              <a:spcAft>
                <a:spcPts val="0"/>
              </a:spcAft>
              <a:buClr>
                <a:schemeClr val="accent3"/>
              </a:buClr>
              <a:buFont typeface="Wingdings 2"/>
              <a:buChar char=""/>
              <a:defRPr/>
            </a:pPr>
            <a:r>
              <a:rPr lang="en-US" dirty="0"/>
              <a:t>2.     unicellular or </a:t>
            </a:r>
            <a:r>
              <a:rPr lang="en-US" dirty="0" err="1"/>
              <a:t>multicellular</a:t>
            </a:r>
            <a:r>
              <a:rPr lang="en-US" dirty="0"/>
              <a:t> (yeasts are unicellular, molds are </a:t>
            </a:r>
            <a:r>
              <a:rPr lang="en-US" dirty="0" err="1"/>
              <a:t>multicellular</a:t>
            </a:r>
            <a:r>
              <a:rPr lang="en-US" dirty="0"/>
              <a:t>)</a:t>
            </a:r>
          </a:p>
          <a:p>
            <a:pPr marL="274320" indent="-274320" eaLnBrk="1" fontAlgn="auto" hangingPunct="1">
              <a:spcAft>
                <a:spcPts val="0"/>
              </a:spcAft>
              <a:buClr>
                <a:schemeClr val="accent3"/>
              </a:buClr>
              <a:buFont typeface="Wingdings 2"/>
              <a:buChar char=""/>
              <a:defRPr/>
            </a:pPr>
            <a:r>
              <a:rPr lang="en-US" dirty="0"/>
              <a:t>3.     </a:t>
            </a:r>
            <a:r>
              <a:rPr lang="en-US" dirty="0" err="1"/>
              <a:t>nonmotile</a:t>
            </a:r>
            <a:endParaRPr lang="en-US" dirty="0"/>
          </a:p>
          <a:p>
            <a:pPr marL="274320" indent="-274320" eaLnBrk="1" fontAlgn="auto" hangingPunct="1">
              <a:spcAft>
                <a:spcPts val="0"/>
              </a:spcAft>
              <a:buClr>
                <a:schemeClr val="accent3"/>
              </a:buClr>
              <a:buFont typeface="Wingdings 2"/>
              <a:buChar char=""/>
              <a:defRPr/>
            </a:pPr>
            <a:r>
              <a:rPr lang="en-US" dirty="0"/>
              <a:t>4.  how do they obtain their energy?</a:t>
            </a:r>
          </a:p>
          <a:p>
            <a:pPr marL="274320" indent="-274320" eaLnBrk="1" fontAlgn="auto" hangingPunct="1">
              <a:spcAft>
                <a:spcPts val="0"/>
              </a:spcAft>
              <a:buClr>
                <a:schemeClr val="accent3"/>
              </a:buClr>
              <a:buFont typeface="Wingdings 2"/>
              <a:buChar char=""/>
              <a:defRPr/>
            </a:pPr>
            <a:r>
              <a:rPr lang="en-US" dirty="0"/>
              <a:t>a.      </a:t>
            </a:r>
            <a:r>
              <a:rPr lang="en-US" dirty="0" err="1"/>
              <a:t>heterotrophs</a:t>
            </a:r>
            <a:endParaRPr lang="en-US" dirty="0"/>
          </a:p>
          <a:p>
            <a:pPr marL="274320" indent="-274320" eaLnBrk="1" fontAlgn="auto" hangingPunct="1">
              <a:spcAft>
                <a:spcPts val="0"/>
              </a:spcAft>
              <a:buClr>
                <a:schemeClr val="accent3"/>
              </a:buClr>
              <a:buFont typeface="Wingdings 2"/>
              <a:buChar char=""/>
              <a:defRPr/>
            </a:pPr>
            <a:r>
              <a:rPr lang="en-US" dirty="0"/>
              <a:t>b.     Why are they ecologically important? Scavengers; they live off dead matter and thus, decompose it.</a:t>
            </a:r>
          </a:p>
          <a:p>
            <a:pPr marL="274320" indent="-274320" eaLnBrk="1" fontAlgn="auto" hangingPunct="1">
              <a:spcAft>
                <a:spcPts val="0"/>
              </a:spcAft>
              <a:buClr>
                <a:schemeClr val="accent3"/>
              </a:buClr>
              <a:buFont typeface="Wingdings 2"/>
              <a:buChar char=""/>
              <a:defRPr/>
            </a:pPr>
            <a:r>
              <a:rPr lang="en-US" dirty="0"/>
              <a:t>5.     examples of diseases (called</a:t>
            </a:r>
            <a:r>
              <a:rPr lang="en-US"/>
              <a:t> </a:t>
            </a:r>
            <a:r>
              <a:rPr lang="en-US" b="1"/>
              <a:t>mycosis</a:t>
            </a:r>
            <a:r>
              <a:rPr lang="en-US"/>
              <a:t>)?</a:t>
            </a:r>
            <a:r>
              <a:rPr lang="en-US"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32A49EBD-7AF8-4C0E-B342-B1985A164A2D}"/>
              </a:ext>
            </a:extLst>
          </p:cNvPr>
          <p:cNvSpPr>
            <a:spLocks noGrp="1"/>
          </p:cNvSpPr>
          <p:nvPr>
            <p:ph type="title"/>
          </p:nvPr>
        </p:nvSpPr>
        <p:spPr/>
        <p:txBody>
          <a:bodyPr/>
          <a:lstStyle/>
          <a:p>
            <a:pPr eaLnBrk="1" hangingPunct="1"/>
            <a:r>
              <a:rPr lang="en-US" altLang="en-US" b="1"/>
              <a:t>Protozoa</a:t>
            </a:r>
            <a:r>
              <a:rPr lang="en-US" altLang="en-US"/>
              <a:t> </a:t>
            </a:r>
          </a:p>
        </p:txBody>
      </p:sp>
      <p:sp>
        <p:nvSpPr>
          <p:cNvPr id="17411" name="Content Placeholder 2">
            <a:extLst>
              <a:ext uri="{FF2B5EF4-FFF2-40B4-BE49-F238E27FC236}">
                <a16:creationId xmlns:a16="http://schemas.microsoft.com/office/drawing/2014/main" id="{4862A41E-740F-4C19-9C1F-E963FDF18DC5}"/>
              </a:ext>
            </a:extLst>
          </p:cNvPr>
          <p:cNvSpPr>
            <a:spLocks noGrp="1"/>
          </p:cNvSpPr>
          <p:nvPr>
            <p:ph idx="1"/>
          </p:nvPr>
        </p:nvSpPr>
        <p:spPr/>
        <p:txBody>
          <a:bodyPr/>
          <a:lstStyle/>
          <a:p>
            <a:pPr eaLnBrk="1" hangingPunct="1"/>
            <a:r>
              <a:rPr lang="en-US" altLang="en-US"/>
              <a:t>("first animals")</a:t>
            </a:r>
          </a:p>
          <a:p>
            <a:pPr eaLnBrk="1" hangingPunct="1"/>
            <a:r>
              <a:rPr lang="en-US" altLang="en-US"/>
              <a:t>1.        eukaryotic</a:t>
            </a:r>
          </a:p>
          <a:p>
            <a:pPr eaLnBrk="1" hangingPunct="1"/>
            <a:r>
              <a:rPr lang="en-US" altLang="en-US"/>
              <a:t>2.      unicellular</a:t>
            </a:r>
          </a:p>
          <a:p>
            <a:pPr eaLnBrk="1" hangingPunct="1"/>
            <a:r>
              <a:rPr lang="en-US" altLang="en-US"/>
              <a:t>3.      motile or nonmotile</a:t>
            </a:r>
          </a:p>
          <a:p>
            <a:pPr eaLnBrk="1" hangingPunct="1"/>
            <a:r>
              <a:rPr lang="en-US" altLang="en-US"/>
              <a:t>4.      how do they obtain their energy?     </a:t>
            </a:r>
          </a:p>
          <a:p>
            <a:pPr eaLnBrk="1" hangingPunct="1"/>
            <a:r>
              <a:rPr lang="en-US" altLang="en-US"/>
              <a:t>Heterotrophs</a:t>
            </a:r>
          </a:p>
          <a:p>
            <a:pPr eaLnBrk="1" hangingPunct="1"/>
            <a:r>
              <a:rPr lang="en-US" altLang="en-US"/>
              <a:t>5.      disease causing – 2 examples:  malaria &amp; giardiasis (one of the “don’t drink the water diseases”)</a:t>
            </a:r>
          </a:p>
          <a:p>
            <a:pPr eaLnBrk="1" hangingPunct="1"/>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F66DD797-A9D3-4FAA-955F-1AEA79FAFCFA}"/>
              </a:ext>
            </a:extLst>
          </p:cNvPr>
          <p:cNvSpPr>
            <a:spLocks noGrp="1"/>
          </p:cNvSpPr>
          <p:nvPr>
            <p:ph type="title"/>
          </p:nvPr>
        </p:nvSpPr>
        <p:spPr/>
        <p:txBody>
          <a:bodyPr/>
          <a:lstStyle/>
          <a:p>
            <a:pPr eaLnBrk="1" hangingPunct="1"/>
            <a:r>
              <a:rPr lang="en-US" altLang="en-US" b="1"/>
              <a:t>Viruses</a:t>
            </a:r>
            <a:endParaRPr lang="en-US" altLang="en-US"/>
          </a:p>
        </p:txBody>
      </p:sp>
      <p:sp>
        <p:nvSpPr>
          <p:cNvPr id="3" name="Content Placeholder 2">
            <a:extLst>
              <a:ext uri="{FF2B5EF4-FFF2-40B4-BE49-F238E27FC236}">
                <a16:creationId xmlns:a16="http://schemas.microsoft.com/office/drawing/2014/main" id="{1B3475C0-38B4-4C2E-AE72-ED5F35CE7776}"/>
              </a:ext>
            </a:extLst>
          </p:cNvPr>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a:t>(study of viruses – </a:t>
            </a:r>
            <a:r>
              <a:rPr lang="en-US" b="1" dirty="0"/>
              <a:t>virology</a:t>
            </a:r>
            <a:r>
              <a:rPr lang="en-US" dirty="0"/>
              <a:t>)</a:t>
            </a:r>
          </a:p>
          <a:p>
            <a:pPr marL="274320" indent="-274320" eaLnBrk="1" fontAlgn="auto" hangingPunct="1">
              <a:spcAft>
                <a:spcPts val="0"/>
              </a:spcAft>
              <a:buClr>
                <a:schemeClr val="accent3"/>
              </a:buClr>
              <a:buFont typeface="Wingdings 2"/>
              <a:buChar char=""/>
              <a:defRPr/>
            </a:pPr>
            <a:r>
              <a:rPr lang="en-US" dirty="0"/>
              <a:t>1.       </a:t>
            </a:r>
            <a:r>
              <a:rPr lang="en-US" dirty="0" err="1"/>
              <a:t>acellular</a:t>
            </a:r>
            <a:r>
              <a:rPr lang="en-US" dirty="0"/>
              <a:t>, so not considered prokaryotic or eukaryotic</a:t>
            </a:r>
            <a:r>
              <a:rPr lang="en-US" b="1" dirty="0"/>
              <a:t>; obligate intracellular parasites</a:t>
            </a:r>
            <a:r>
              <a:rPr lang="en-US" dirty="0"/>
              <a:t>; when they are outside of a host cell, there is no evidence that these guys are alive.</a:t>
            </a:r>
          </a:p>
          <a:p>
            <a:pPr marL="274320" indent="-274320" eaLnBrk="1" fontAlgn="auto" hangingPunct="1">
              <a:spcAft>
                <a:spcPts val="0"/>
              </a:spcAft>
              <a:buClr>
                <a:schemeClr val="accent3"/>
              </a:buClr>
              <a:buFont typeface="Wingdings 2"/>
              <a:buChar char=""/>
              <a:defRPr/>
            </a:pPr>
            <a:r>
              <a:rPr lang="en-US" dirty="0"/>
              <a:t>2.     basic structure of a virus - a piece of nucleic acid (RNA or DNA) enclosed by a  protein coat (</a:t>
            </a:r>
            <a:r>
              <a:rPr lang="en-US" dirty="0" err="1"/>
              <a:t>capsid</a:t>
            </a:r>
            <a:r>
              <a:rPr lang="en-US" dirty="0"/>
              <a:t>); possess no nucleus, organelles, cell membrane, or cytoplasm.</a:t>
            </a:r>
          </a:p>
          <a:p>
            <a:pPr marL="274320" indent="-274320" eaLnBrk="1" fontAlgn="auto" hangingPunct="1">
              <a:spcAft>
                <a:spcPts val="0"/>
              </a:spcAft>
              <a:buClr>
                <a:schemeClr val="accent3"/>
              </a:buClr>
              <a:buFont typeface="Wingdings 2"/>
              <a:buChar char=""/>
              <a:defRPr/>
            </a:pPr>
            <a:r>
              <a:rPr lang="en-US" dirty="0"/>
              <a:t>3.     size - 1/10 to 1/1000 the size of an ordinary bacterial cell.</a:t>
            </a:r>
          </a:p>
          <a:p>
            <a:pPr marL="274320" indent="-274320" eaLnBrk="1" fontAlgn="auto" hangingPunct="1">
              <a:spcAft>
                <a:spcPts val="0"/>
              </a:spcAft>
              <a:buClr>
                <a:schemeClr val="accent3"/>
              </a:buClr>
              <a:buFont typeface="Wingdings 2"/>
              <a:buChar char=""/>
              <a:defRPr/>
            </a:pPr>
            <a:r>
              <a:rPr lang="en-US" dirty="0"/>
              <a:t>4.     </a:t>
            </a:r>
            <a:r>
              <a:rPr lang="en-US" dirty="0" err="1"/>
              <a:t>nonmotile</a:t>
            </a:r>
            <a:endParaRPr lang="en-US" dirty="0"/>
          </a:p>
          <a:p>
            <a:pPr marL="274320" indent="-274320" eaLnBrk="1" fontAlgn="auto" hangingPunct="1">
              <a:spcAft>
                <a:spcPts val="0"/>
              </a:spcAft>
              <a:buClr>
                <a:schemeClr val="accent3"/>
              </a:buClr>
              <a:buFont typeface="Wingdings 2"/>
              <a:buChar char=""/>
              <a:defRPr/>
            </a:pPr>
            <a:r>
              <a:rPr lang="en-US" dirty="0"/>
              <a:t>5.     examples of diseases? </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rved Up Ribbon 1">
            <a:extLst>
              <a:ext uri="{FF2B5EF4-FFF2-40B4-BE49-F238E27FC236}">
                <a16:creationId xmlns:a16="http://schemas.microsoft.com/office/drawing/2014/main" id="{B4AEDB17-83EE-4BBE-9430-F44E19234259}"/>
              </a:ext>
            </a:extLst>
          </p:cNvPr>
          <p:cNvSpPr/>
          <p:nvPr/>
        </p:nvSpPr>
        <p:spPr>
          <a:xfrm>
            <a:off x="304800" y="1981200"/>
            <a:ext cx="8610600" cy="3352800"/>
          </a:xfrm>
          <a:prstGeom prst="ellipseRibbon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a:extLst>
              <a:ext uri="{FF2B5EF4-FFF2-40B4-BE49-F238E27FC236}">
                <a16:creationId xmlns:a16="http://schemas.microsoft.com/office/drawing/2014/main" id="{A5660CE9-82D6-4D49-8E3A-6ED7F4958B04}"/>
              </a:ext>
            </a:extLst>
          </p:cNvPr>
          <p:cNvSpPr/>
          <p:nvPr/>
        </p:nvSpPr>
        <p:spPr>
          <a:xfrm>
            <a:off x="2355463" y="2967335"/>
            <a:ext cx="4184800"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dirty="0">
                <a:solidFill>
                  <a:srgbClr val="FF0000"/>
                </a:solidFill>
                <a:latin typeface="+mn-lt"/>
                <a:cs typeface="+mn-cs"/>
              </a:rPr>
              <a:t>  Poliomyelitis</a:t>
            </a:r>
            <a:endParaRPr lang="en-US" sz="5400" b="1" spc="50" dirty="0">
              <a:ln w="11430"/>
              <a:solidFill>
                <a:srgbClr val="FF0000"/>
              </a:solidFill>
              <a:effectLst>
                <a:outerShdw blurRad="76200" dist="50800" dir="5400000" algn="tl" rotWithShape="0">
                  <a:srgbClr val="000000">
                    <a:alpha val="65000"/>
                  </a:srgbClr>
                </a:outerShdw>
              </a:effectLst>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3390C53B-B550-47A6-8693-FA785C8C9A68}"/>
              </a:ext>
            </a:extLst>
          </p:cNvPr>
          <p:cNvSpPr>
            <a:spLocks noGrp="1"/>
          </p:cNvSpPr>
          <p:nvPr>
            <p:ph type="title"/>
          </p:nvPr>
        </p:nvSpPr>
        <p:spPr/>
        <p:txBody>
          <a:bodyPr/>
          <a:lstStyle/>
          <a:p>
            <a:pPr eaLnBrk="1" hangingPunct="1"/>
            <a:r>
              <a:rPr lang="en-US" altLang="en-US" b="1" u="sng"/>
              <a:t>Important Note</a:t>
            </a:r>
            <a:endParaRPr lang="en-US" altLang="en-US"/>
          </a:p>
        </p:txBody>
      </p:sp>
      <p:sp>
        <p:nvSpPr>
          <p:cNvPr id="20483" name="Content Placeholder 2">
            <a:extLst>
              <a:ext uri="{FF2B5EF4-FFF2-40B4-BE49-F238E27FC236}">
                <a16:creationId xmlns:a16="http://schemas.microsoft.com/office/drawing/2014/main" id="{1941C145-D6E3-48AC-8BF9-B38C66D54645}"/>
              </a:ext>
            </a:extLst>
          </p:cNvPr>
          <p:cNvSpPr>
            <a:spLocks noGrp="1"/>
          </p:cNvSpPr>
          <p:nvPr>
            <p:ph idx="1"/>
          </p:nvPr>
        </p:nvSpPr>
        <p:spPr/>
        <p:txBody>
          <a:bodyPr/>
          <a:lstStyle/>
          <a:p>
            <a:pPr eaLnBrk="1" hangingPunct="1"/>
            <a:r>
              <a:rPr lang="en-US" altLang="en-US"/>
              <a:t>We will consider a sixth group, the </a:t>
            </a:r>
            <a:r>
              <a:rPr lang="en-US" altLang="en-US" b="1"/>
              <a:t>helminths</a:t>
            </a:r>
            <a:r>
              <a:rPr lang="en-US" altLang="en-US"/>
              <a:t> (worms), in our study of microbiology.  While most of the adult stages of these worms are macroscopic, many of them go through a microscopic stage in their life cycles (egg &amp; larval stages).  Some examples of helminths are tapeworms, hookworms, pinworms, heartworms, and Chinese liver flukes.  More to come later!!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23A5B0C6-8697-4702-B0AD-168E1D8E3D06}"/>
              </a:ext>
            </a:extLst>
          </p:cNvPr>
          <p:cNvSpPr>
            <a:spLocks noChangeArrowheads="1"/>
          </p:cNvSpPr>
          <p:nvPr/>
        </p:nvSpPr>
        <p:spPr bwMode="auto">
          <a:xfrm>
            <a:off x="381000" y="2057400"/>
            <a:ext cx="838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800" b="1">
                <a:latin typeface="Constantia" panose="02030602050306030303" pitchFamily="18" charset="0"/>
              </a:rPr>
              <a:t>A Brief History of Microbiology</a:t>
            </a:r>
            <a:endParaRPr lang="en-US" altLang="en-US" sz="4800">
              <a:latin typeface="Constantia" panose="02030602050306030303"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3F48D-D5AE-491E-966D-74DB58CBEA89}"/>
              </a:ext>
            </a:extLst>
          </p:cNvPr>
          <p:cNvSpPr>
            <a:spLocks noGrp="1"/>
          </p:cNvSpPr>
          <p:nvPr>
            <p:ph type="title"/>
          </p:nvPr>
        </p:nvSpPr>
        <p:spPr/>
        <p:txBody>
          <a:bodyPr>
            <a:normAutofit fontScale="90000"/>
          </a:bodyPr>
          <a:lstStyle/>
          <a:p>
            <a:pPr eaLnBrk="1" fontAlgn="auto" hangingPunct="1">
              <a:spcAft>
                <a:spcPts val="0"/>
              </a:spcAft>
              <a:defRPr/>
            </a:pPr>
            <a:r>
              <a:rPr lang="en-US" b="1" dirty="0" err="1"/>
              <a:t>Leeuwenhoeck</a:t>
            </a:r>
            <a:r>
              <a:rPr lang="en-US" b="1" dirty="0"/>
              <a:t> (lived 1632-1723)</a:t>
            </a:r>
            <a:endParaRPr lang="en-US" dirty="0"/>
          </a:p>
        </p:txBody>
      </p:sp>
      <p:sp>
        <p:nvSpPr>
          <p:cNvPr id="22531" name="Content Placeholder 2">
            <a:extLst>
              <a:ext uri="{FF2B5EF4-FFF2-40B4-BE49-F238E27FC236}">
                <a16:creationId xmlns:a16="http://schemas.microsoft.com/office/drawing/2014/main" id="{FB2B8DDA-8063-4D97-8500-C82991A8E8C2}"/>
              </a:ext>
            </a:extLst>
          </p:cNvPr>
          <p:cNvSpPr>
            <a:spLocks noGrp="1"/>
          </p:cNvSpPr>
          <p:nvPr>
            <p:ph idx="1"/>
          </p:nvPr>
        </p:nvSpPr>
        <p:spPr/>
        <p:txBody>
          <a:bodyPr/>
          <a:lstStyle/>
          <a:p>
            <a:pPr eaLnBrk="1" hangingPunct="1"/>
            <a:endParaRPr lang="en-US" altLang="en-US"/>
          </a:p>
          <a:p>
            <a:pPr eaLnBrk="1" hangingPunct="1"/>
            <a:endParaRPr lang="en-US" altLang="en-US"/>
          </a:p>
          <a:p>
            <a:pPr eaLnBrk="1" hangingPunct="1"/>
            <a:r>
              <a:rPr lang="en-US" altLang="en-US"/>
              <a:t>First person to use microscopes to observe microbes; as a hobby he made small handheld microscopes; he called microorganisms “animalcules.”</a:t>
            </a:r>
          </a:p>
          <a:p>
            <a:pPr eaLnBrk="1" hangingPunct="1"/>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0365B61D-C1BA-4AEB-9EF1-5824BC1596CF}"/>
              </a:ext>
            </a:extLst>
          </p:cNvPr>
          <p:cNvSpPr>
            <a:spLocks noGrp="1"/>
          </p:cNvSpPr>
          <p:nvPr>
            <p:ph type="title"/>
          </p:nvPr>
        </p:nvSpPr>
        <p:spPr/>
        <p:txBody>
          <a:bodyPr/>
          <a:lstStyle/>
          <a:p>
            <a:pPr eaLnBrk="1" hangingPunct="1"/>
            <a:r>
              <a:rPr lang="en-US" altLang="en-US" b="1"/>
              <a:t>Hooke</a:t>
            </a:r>
            <a:endParaRPr lang="en-US" altLang="en-US"/>
          </a:p>
        </p:txBody>
      </p:sp>
      <p:sp>
        <p:nvSpPr>
          <p:cNvPr id="23555" name="Content Placeholder 2">
            <a:extLst>
              <a:ext uri="{FF2B5EF4-FFF2-40B4-BE49-F238E27FC236}">
                <a16:creationId xmlns:a16="http://schemas.microsoft.com/office/drawing/2014/main" id="{8B32E0D9-C4E9-4DB7-98B0-DDCA9BAD2AC5}"/>
              </a:ext>
            </a:extLst>
          </p:cNvPr>
          <p:cNvSpPr>
            <a:spLocks noGrp="1"/>
          </p:cNvSpPr>
          <p:nvPr>
            <p:ph idx="1"/>
          </p:nvPr>
        </p:nvSpPr>
        <p:spPr/>
        <p:txBody>
          <a:bodyPr/>
          <a:lstStyle/>
          <a:p>
            <a:pPr eaLnBrk="1" hangingPunct="1"/>
            <a:endParaRPr lang="en-US" altLang="en-US" b="1"/>
          </a:p>
          <a:p>
            <a:pPr eaLnBrk="1" hangingPunct="1"/>
            <a:endParaRPr lang="en-US" altLang="en-US" b="1"/>
          </a:p>
          <a:p>
            <a:pPr eaLnBrk="1" hangingPunct="1"/>
            <a:r>
              <a:rPr lang="en-US" altLang="en-US" b="1"/>
              <a:t>He first described “cellulae” (small rooms) in cork in 1665.  </a:t>
            </a:r>
            <a:r>
              <a:rPr lang="en-US" altLang="en-US"/>
              <a:t>His discovery led to the formulation of the </a:t>
            </a:r>
            <a:r>
              <a:rPr lang="en-US" altLang="en-US" u="sng"/>
              <a:t>cell theory</a:t>
            </a:r>
            <a:r>
              <a:rPr lang="en-US" altLang="en-US"/>
              <a:t>, which states that cells are the basic organizational unit of all living things.</a:t>
            </a:r>
          </a:p>
          <a:p>
            <a:pPr eaLnBrk="1" hangingPunct="1"/>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19CA1155-F685-4EE9-849A-850FD2E9E320}"/>
              </a:ext>
            </a:extLst>
          </p:cNvPr>
          <p:cNvSpPr>
            <a:spLocks noGrp="1"/>
          </p:cNvSpPr>
          <p:nvPr>
            <p:ph type="title"/>
          </p:nvPr>
        </p:nvSpPr>
        <p:spPr/>
        <p:txBody>
          <a:bodyPr/>
          <a:lstStyle/>
          <a:p>
            <a:pPr eaLnBrk="1" hangingPunct="1"/>
            <a:r>
              <a:rPr lang="en-US" altLang="en-US"/>
              <a:t>late 1600’s </a:t>
            </a:r>
            <a:r>
              <a:rPr lang="en-US" altLang="en-US" b="1"/>
              <a:t>Francisco Redi,s exp</a:t>
            </a:r>
            <a:endParaRPr lang="en-US" altLang="en-US"/>
          </a:p>
        </p:txBody>
      </p:sp>
      <p:sp>
        <p:nvSpPr>
          <p:cNvPr id="24579" name="Content Placeholder 2">
            <a:extLst>
              <a:ext uri="{FF2B5EF4-FFF2-40B4-BE49-F238E27FC236}">
                <a16:creationId xmlns:a16="http://schemas.microsoft.com/office/drawing/2014/main" id="{599B3909-8177-4B0A-9B06-D73DFE5D9960}"/>
              </a:ext>
            </a:extLst>
          </p:cNvPr>
          <p:cNvSpPr>
            <a:spLocks noGrp="1"/>
          </p:cNvSpPr>
          <p:nvPr>
            <p:ph idx="1"/>
          </p:nvPr>
        </p:nvSpPr>
        <p:spPr/>
        <p:txBody>
          <a:bodyPr/>
          <a:lstStyle/>
          <a:p>
            <a:pPr eaLnBrk="1" hangingPunct="1"/>
            <a:r>
              <a:rPr lang="en-US" altLang="en-US"/>
              <a:t>Living organisms arise from nonliving things (ex. maggots come from rotting meat)</a:t>
            </a:r>
          </a:p>
          <a:p>
            <a:pPr eaLnBrk="1" hangingPunct="1"/>
            <a:r>
              <a:rPr lang="en-US" altLang="en-US"/>
              <a:t>In the late 1600’s </a:t>
            </a:r>
            <a:r>
              <a:rPr lang="en-US" altLang="en-US" b="1"/>
              <a:t>Francisco Redi</a:t>
            </a:r>
            <a:r>
              <a:rPr lang="en-US" altLang="en-US"/>
              <a:t> showed that maggots developed only in meat that flies could reach to lay eggs on.</a:t>
            </a:r>
          </a:p>
          <a:p>
            <a:pPr eaLnBrk="1" hangingPunct="1"/>
            <a:r>
              <a:rPr lang="en-US" altLang="en-US"/>
              <a:t>Many insisted that he only disproved spontaneous generation for macroorganisms; maybe microbes were an exception.</a:t>
            </a:r>
          </a:p>
          <a:p>
            <a:pPr eaLnBrk="1" hangingPunct="1"/>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818BD451-B731-4F4A-960A-AB85DA1DCC02}"/>
              </a:ext>
            </a:extLst>
          </p:cNvPr>
          <p:cNvSpPr>
            <a:spLocks noGrp="1"/>
          </p:cNvSpPr>
          <p:nvPr>
            <p:ph type="title"/>
          </p:nvPr>
        </p:nvSpPr>
        <p:spPr/>
        <p:txBody>
          <a:bodyPr/>
          <a:lstStyle/>
          <a:p>
            <a:pPr eaLnBrk="1" hangingPunct="1"/>
            <a:r>
              <a:rPr lang="en-US" altLang="en-US"/>
              <a:t>Spallanzani</a:t>
            </a:r>
          </a:p>
        </p:txBody>
      </p:sp>
      <p:sp>
        <p:nvSpPr>
          <p:cNvPr id="25603" name="Content Placeholder 2">
            <a:extLst>
              <a:ext uri="{FF2B5EF4-FFF2-40B4-BE49-F238E27FC236}">
                <a16:creationId xmlns:a16="http://schemas.microsoft.com/office/drawing/2014/main" id="{708DBC71-C4E0-4143-858B-70917DEB7B8B}"/>
              </a:ext>
            </a:extLst>
          </p:cNvPr>
          <p:cNvSpPr>
            <a:spLocks noGrp="1"/>
          </p:cNvSpPr>
          <p:nvPr>
            <p:ph idx="1"/>
          </p:nvPr>
        </p:nvSpPr>
        <p:spPr/>
        <p:txBody>
          <a:bodyPr/>
          <a:lstStyle/>
          <a:p>
            <a:pPr eaLnBrk="1" hangingPunct="1"/>
            <a:r>
              <a:rPr lang="en-US" altLang="en-US"/>
              <a:t>Spallanzani put broth in a flask, sealed it (creating a vacuum), &amp; then boiled it.  There were no microbes in the cooled broth!  Critics said he didn't disprove spontaneous generation - they said he just proved that spontaneous generation required air.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F61C6329-68D1-457C-8830-D4BF6B0E8315}"/>
              </a:ext>
            </a:extLst>
          </p:cNvPr>
          <p:cNvSpPr>
            <a:spLocks noGrp="1"/>
          </p:cNvSpPr>
          <p:nvPr>
            <p:ph type="title"/>
          </p:nvPr>
        </p:nvSpPr>
        <p:spPr/>
        <p:txBody>
          <a:bodyPr/>
          <a:lstStyle/>
          <a:p>
            <a:pPr eaLnBrk="1" hangingPunct="1"/>
            <a:r>
              <a:rPr lang="en-US" altLang="en-US" b="1"/>
              <a:t>Pasteur's Experiments (1859)</a:t>
            </a:r>
            <a:endParaRPr lang="en-US" altLang="en-US"/>
          </a:p>
        </p:txBody>
      </p:sp>
      <p:sp>
        <p:nvSpPr>
          <p:cNvPr id="26627" name="Content Placeholder 2">
            <a:extLst>
              <a:ext uri="{FF2B5EF4-FFF2-40B4-BE49-F238E27FC236}">
                <a16:creationId xmlns:a16="http://schemas.microsoft.com/office/drawing/2014/main" id="{8031DFF9-436C-451F-93A5-8F6B9EC3CCA2}"/>
              </a:ext>
            </a:extLst>
          </p:cNvPr>
          <p:cNvSpPr>
            <a:spLocks noGrp="1"/>
          </p:cNvSpPr>
          <p:nvPr>
            <p:ph idx="1"/>
          </p:nvPr>
        </p:nvSpPr>
        <p:spPr/>
        <p:txBody>
          <a:bodyPr/>
          <a:lstStyle/>
          <a:p>
            <a:pPr eaLnBrk="1" hangingPunct="1"/>
            <a:r>
              <a:rPr lang="en-US" altLang="en-US"/>
              <a:t>To offset the argument that air was necessary for spontaneous generation, Pasteur allowed the free passage of air, but prevented the entry of microbes. He boiled meat broth in a flask</a:t>
            </a:r>
          </a:p>
          <a:p>
            <a:pPr eaLnBrk="1" hangingPunct="1"/>
            <a:r>
              <a:rPr lang="en-US" altLang="en-US"/>
              <a:t>No microbes developed in the flask. </a:t>
            </a:r>
          </a:p>
          <a:p>
            <a:pPr eaLnBrk="1" hangingPunct="1"/>
            <a:r>
              <a:rPr lang="en-US" altLang="en-US"/>
              <a:t>Pasteur's success was partly due to good luck.He used meat, which contains few bacterial endospores (endospores are resistant to heat; many experiments done prior to Pasteur's used vegetable broths - plants contains many endospore-forming bacteria.)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9E9A2-88B1-461B-9F29-E09FF7EE1727}"/>
              </a:ext>
            </a:extLst>
          </p:cNvPr>
          <p:cNvSpPr>
            <a:spLocks noGrp="1"/>
          </p:cNvSpPr>
          <p:nvPr>
            <p:ph type="title"/>
          </p:nvPr>
        </p:nvSpPr>
        <p:spPr/>
        <p:txBody>
          <a:bodyPr>
            <a:normAutofit fontScale="90000"/>
          </a:bodyPr>
          <a:lstStyle/>
          <a:p>
            <a:pPr eaLnBrk="1" fontAlgn="auto" hangingPunct="1">
              <a:spcAft>
                <a:spcPts val="0"/>
              </a:spcAft>
              <a:defRPr/>
            </a:pPr>
            <a:r>
              <a:rPr lang="en-US" dirty="0"/>
              <a:t>3 things did Pasteur's experiments proved</a:t>
            </a:r>
          </a:p>
        </p:txBody>
      </p:sp>
      <p:sp>
        <p:nvSpPr>
          <p:cNvPr id="27651" name="Content Placeholder 2">
            <a:extLst>
              <a:ext uri="{FF2B5EF4-FFF2-40B4-BE49-F238E27FC236}">
                <a16:creationId xmlns:a16="http://schemas.microsoft.com/office/drawing/2014/main" id="{07D5CB89-778C-42FE-90BB-B48FF9ABDAAD}"/>
              </a:ext>
            </a:extLst>
          </p:cNvPr>
          <p:cNvSpPr>
            <a:spLocks noGrp="1"/>
          </p:cNvSpPr>
          <p:nvPr>
            <p:ph idx="1"/>
          </p:nvPr>
        </p:nvSpPr>
        <p:spPr/>
        <p:txBody>
          <a:bodyPr/>
          <a:lstStyle/>
          <a:p>
            <a:pPr eaLnBrk="1" hangingPunct="1"/>
            <a:r>
              <a:rPr lang="en-US" altLang="en-US"/>
              <a:t>a.        No living things arise by spontaneous generation.</a:t>
            </a:r>
          </a:p>
          <a:p>
            <a:pPr eaLnBrk="1" hangingPunct="1"/>
            <a:r>
              <a:rPr lang="en-US" altLang="en-US"/>
              <a:t>b.       Microbes are everywhere - even in the air and dust</a:t>
            </a:r>
          </a:p>
          <a:p>
            <a:pPr eaLnBrk="1" hangingPunct="1"/>
            <a:r>
              <a:rPr lang="en-US" altLang="en-US"/>
              <a:t>c.        The growth of microbes causes dead plant &amp; animal tissue to decompose &amp; food to spoil (this led him to develop the technique of </a:t>
            </a:r>
            <a:r>
              <a:rPr lang="en-US" altLang="en-US" b="1"/>
              <a:t>pasteurization</a:t>
            </a:r>
            <a:r>
              <a:rPr lang="en-US" altLang="en-US"/>
              <a:t> - he developed it to keep wine from spoiling).</a:t>
            </a:r>
          </a:p>
          <a:p>
            <a:pPr eaLnBrk="1" hangingPunct="1"/>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24212560-F926-4659-9613-F89E9410F69F}"/>
              </a:ext>
            </a:extLst>
          </p:cNvPr>
          <p:cNvSpPr>
            <a:spLocks noGrp="1"/>
          </p:cNvSpPr>
          <p:nvPr>
            <p:ph type="title"/>
          </p:nvPr>
        </p:nvSpPr>
        <p:spPr/>
        <p:txBody>
          <a:bodyPr/>
          <a:lstStyle/>
          <a:p>
            <a:pPr eaLnBrk="1" hangingPunct="1"/>
            <a:r>
              <a:rPr lang="en-US" altLang="en-US" b="1"/>
              <a:t>(Pasteurisation)</a:t>
            </a:r>
            <a:endParaRPr lang="en-US" altLang="en-US"/>
          </a:p>
        </p:txBody>
      </p:sp>
      <p:sp>
        <p:nvSpPr>
          <p:cNvPr id="28675" name="Content Placeholder 2">
            <a:extLst>
              <a:ext uri="{FF2B5EF4-FFF2-40B4-BE49-F238E27FC236}">
                <a16:creationId xmlns:a16="http://schemas.microsoft.com/office/drawing/2014/main" id="{1F45273A-F05E-42FD-AEB5-2543F797581F}"/>
              </a:ext>
            </a:extLst>
          </p:cNvPr>
          <p:cNvSpPr>
            <a:spLocks noGrp="1"/>
          </p:cNvSpPr>
          <p:nvPr>
            <p:ph idx="1"/>
          </p:nvPr>
        </p:nvSpPr>
        <p:spPr/>
        <p:txBody>
          <a:bodyPr/>
          <a:lstStyle/>
          <a:p>
            <a:pPr eaLnBrk="1" hangingPunct="1"/>
            <a:r>
              <a:rPr lang="en-US" altLang="en-US" b="1"/>
              <a:t>Pasteurization </a:t>
            </a:r>
            <a:br>
              <a:rPr lang="en-US" altLang="en-US"/>
            </a:br>
            <a:r>
              <a:rPr lang="en-US" altLang="en-US"/>
              <a:t>partial sterilization of foods at a temperature that destroys harmful microorganisms without major changes in the chemistry of the food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494C5518-B80B-47AD-A353-1BC0F8FBB903}"/>
              </a:ext>
            </a:extLst>
          </p:cNvPr>
          <p:cNvSpPr>
            <a:spLocks noChangeArrowheads="1"/>
          </p:cNvSpPr>
          <p:nvPr/>
        </p:nvSpPr>
        <p:spPr bwMode="auto">
          <a:xfrm>
            <a:off x="685800" y="304800"/>
            <a:ext cx="8229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800" b="1" i="1">
                <a:latin typeface="Constantia" panose="02030602050306030303" pitchFamily="18" charset="0"/>
              </a:rPr>
              <a:t>GENERAL SAFETY PRINCIPLES</a:t>
            </a:r>
          </a:p>
        </p:txBody>
      </p:sp>
      <p:sp>
        <p:nvSpPr>
          <p:cNvPr id="29699" name="Rectangle 2">
            <a:extLst>
              <a:ext uri="{FF2B5EF4-FFF2-40B4-BE49-F238E27FC236}">
                <a16:creationId xmlns:a16="http://schemas.microsoft.com/office/drawing/2014/main" id="{ECFB6FD7-0387-4F7D-AE93-80D0B190C7D5}"/>
              </a:ext>
            </a:extLst>
          </p:cNvPr>
          <p:cNvSpPr>
            <a:spLocks noChangeArrowheads="1"/>
          </p:cNvSpPr>
          <p:nvPr/>
        </p:nvSpPr>
        <p:spPr bwMode="auto">
          <a:xfrm>
            <a:off x="304800" y="1524000"/>
            <a:ext cx="85344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000">
                <a:latin typeface="Constantia" panose="02030602050306030303" pitchFamily="18" charset="0"/>
              </a:rPr>
              <a:t>The following guidelines have been established to assist lab faculty and staff to manage potential hazards and to maintain a basic level of safety. Shown below are guidelines that establish minimum requirements for those who may use and/or work in labs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F221217F-FE8A-45E3-998B-E3CCC98F1493}"/>
              </a:ext>
            </a:extLst>
          </p:cNvPr>
          <p:cNvSpPr>
            <a:spLocks noGrp="1"/>
          </p:cNvSpPr>
          <p:nvPr>
            <p:ph type="title"/>
          </p:nvPr>
        </p:nvSpPr>
        <p:spPr/>
        <p:txBody>
          <a:bodyPr/>
          <a:lstStyle/>
          <a:p>
            <a:pPr eaLnBrk="1" hangingPunct="1"/>
            <a:endParaRPr lang="en-US" altLang="en-US"/>
          </a:p>
        </p:txBody>
      </p:sp>
      <p:sp>
        <p:nvSpPr>
          <p:cNvPr id="30723" name="Content Placeholder 2">
            <a:extLst>
              <a:ext uri="{FF2B5EF4-FFF2-40B4-BE49-F238E27FC236}">
                <a16:creationId xmlns:a16="http://schemas.microsoft.com/office/drawing/2014/main" id="{A917AF93-82F4-4D83-ADF2-8CACC19FD964}"/>
              </a:ext>
            </a:extLst>
          </p:cNvPr>
          <p:cNvSpPr>
            <a:spLocks noGrp="1"/>
          </p:cNvSpPr>
          <p:nvPr>
            <p:ph idx="1"/>
          </p:nvPr>
        </p:nvSpPr>
        <p:spPr/>
        <p:txBody>
          <a:bodyPr/>
          <a:lstStyle/>
          <a:p>
            <a:pPr eaLnBrk="1" hangingPunct="1"/>
            <a:r>
              <a:rPr lang="en-US" altLang="en-US"/>
              <a:t>Carefully read labels before using an unfamiliar chemical</a:t>
            </a:r>
          </a:p>
          <a:p>
            <a:pPr eaLnBrk="1" hangingPunct="1"/>
            <a:r>
              <a:rPr lang="en-US" altLang="en-US"/>
              <a:t>Determine the potential hazards and use appropriate safety precautions before beginning any new operation.</a:t>
            </a:r>
          </a:p>
          <a:p>
            <a:pPr eaLnBrk="1" hangingPunct="1"/>
            <a:r>
              <a:rPr lang="en-US" altLang="en-US"/>
              <a:t>Be familiar with the location of emergency equipment such as fire alarms, fire extinguishers, emergency eyewash, and shower stations and know the appropriate emergency response procedures.</a:t>
            </a:r>
          </a:p>
          <a:p>
            <a:pPr eaLnBrk="1" hangingPunct="1"/>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A3C94C31-FB03-4ABF-B565-2F7E2541261A}"/>
              </a:ext>
            </a:extLst>
          </p:cNvPr>
          <p:cNvSpPr>
            <a:spLocks noGrp="1"/>
          </p:cNvSpPr>
          <p:nvPr>
            <p:ph type="title"/>
          </p:nvPr>
        </p:nvSpPr>
        <p:spPr/>
        <p:txBody>
          <a:bodyPr/>
          <a:lstStyle/>
          <a:p>
            <a:pPr eaLnBrk="1" hangingPunct="1"/>
            <a:endParaRPr lang="en-US" altLang="en-US"/>
          </a:p>
        </p:txBody>
      </p:sp>
      <p:sp>
        <p:nvSpPr>
          <p:cNvPr id="31747" name="Content Placeholder 2">
            <a:extLst>
              <a:ext uri="{FF2B5EF4-FFF2-40B4-BE49-F238E27FC236}">
                <a16:creationId xmlns:a16="http://schemas.microsoft.com/office/drawing/2014/main" id="{76E59C5C-F4B7-497C-A10F-85CDED7A1A42}"/>
              </a:ext>
            </a:extLst>
          </p:cNvPr>
          <p:cNvSpPr>
            <a:spLocks noGrp="1"/>
          </p:cNvSpPr>
          <p:nvPr>
            <p:ph idx="1"/>
          </p:nvPr>
        </p:nvSpPr>
        <p:spPr/>
        <p:txBody>
          <a:bodyPr/>
          <a:lstStyle/>
          <a:p>
            <a:pPr eaLnBrk="1" hangingPunct="1"/>
            <a:r>
              <a:rPr lang="en-US" altLang="en-US"/>
              <a:t>. Avoid distracting or startling other workers when they are handling hazardous materials.</a:t>
            </a:r>
          </a:p>
          <a:p>
            <a:pPr eaLnBrk="1" hangingPunct="1"/>
            <a:r>
              <a:rPr lang="en-US" altLang="en-US"/>
              <a:t>Always be alert to unsafe conditions and actions and call attention to them so that corrective action can be taken as quickly as possible</a:t>
            </a:r>
          </a:p>
          <a:p>
            <a:pPr eaLnBrk="1" hangingPunct="1"/>
            <a:r>
              <a:rPr lang="en-US" altLang="en-US"/>
              <a:t>Wear appropriate skin, eye and face protection.  </a:t>
            </a:r>
          </a:p>
          <a:p>
            <a:pPr eaLnBrk="1" hangingPunct="1"/>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D45D7C10-F6D0-48DC-9E98-4C8DE10200D1}"/>
              </a:ext>
            </a:extLst>
          </p:cNvPr>
          <p:cNvSpPr>
            <a:spLocks noGrp="1"/>
          </p:cNvSpPr>
          <p:nvPr>
            <p:ph type="title"/>
          </p:nvPr>
        </p:nvSpPr>
        <p:spPr/>
        <p:txBody>
          <a:bodyPr/>
          <a:lstStyle/>
          <a:p>
            <a:pPr eaLnBrk="1" hangingPunct="1"/>
            <a:r>
              <a:rPr lang="en-US" altLang="en-US" b="1"/>
              <a:t>HEALTH AND HYGIENE</a:t>
            </a:r>
            <a:endParaRPr lang="en-US" altLang="en-US"/>
          </a:p>
        </p:txBody>
      </p:sp>
      <p:sp>
        <p:nvSpPr>
          <p:cNvPr id="32771" name="Content Placeholder 2">
            <a:extLst>
              <a:ext uri="{FF2B5EF4-FFF2-40B4-BE49-F238E27FC236}">
                <a16:creationId xmlns:a16="http://schemas.microsoft.com/office/drawing/2014/main" id="{6C8DA04E-85E9-4F15-9E4E-5E5FA9A8AD65}"/>
              </a:ext>
            </a:extLst>
          </p:cNvPr>
          <p:cNvSpPr>
            <a:spLocks noGrp="1"/>
          </p:cNvSpPr>
          <p:nvPr>
            <p:ph idx="1"/>
          </p:nvPr>
        </p:nvSpPr>
        <p:spPr/>
        <p:txBody>
          <a:bodyPr/>
          <a:lstStyle/>
          <a:p>
            <a:pPr eaLnBrk="1" hangingPunct="1"/>
            <a:r>
              <a:rPr lang="en-US" altLang="en-US"/>
              <a:t>Avoid tasting or smelling chemicals. </a:t>
            </a:r>
          </a:p>
          <a:p>
            <a:pPr eaLnBrk="1" hangingPunct="1"/>
            <a:r>
              <a:rPr lang="en-US" altLang="en-US"/>
              <a:t> Avoid direct contact with any hazardous material. </a:t>
            </a:r>
          </a:p>
          <a:p>
            <a:pPr eaLnBrk="1" hangingPunct="1"/>
            <a:r>
              <a:rPr lang="en-US" altLang="en-US"/>
              <a:t>Confine long hair and loose clothing and always wear footwear that fully covers the feet.</a:t>
            </a:r>
          </a:p>
          <a:p>
            <a:pPr eaLnBrk="1" hangingPunct="1"/>
            <a:r>
              <a:rPr lang="en-US" altLang="en-US"/>
              <a:t>Do not mouth-pipette</a:t>
            </a:r>
            <a:r>
              <a:rPr lang="en-US" altLang="en-US" b="1"/>
              <a:t>.</a:t>
            </a:r>
          </a:p>
          <a:p>
            <a:pPr eaLnBrk="1" hangingPunct="1"/>
            <a:r>
              <a:rPr lang="en-US" altLang="en-US"/>
              <a:t>Wash thoroughly with soap and water after handling chemicals or biological materials, before leaving the laboratory and before eating or drinking.  </a:t>
            </a:r>
          </a:p>
          <a:p>
            <a:pPr eaLnBrk="1" hangingPunct="1"/>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A4657-C4B6-4073-BF83-45045F6D34F7}"/>
              </a:ext>
            </a:extLst>
          </p:cNvPr>
          <p:cNvSpPr>
            <a:spLocks noGrp="1"/>
          </p:cNvSpPr>
          <p:nvPr>
            <p:ph type="title"/>
          </p:nvPr>
        </p:nvSpPr>
        <p:spPr/>
        <p:txBody>
          <a:bodyPr>
            <a:normAutofit fontScale="90000"/>
          </a:bodyPr>
          <a:lstStyle/>
          <a:p>
            <a:pPr eaLnBrk="1" fontAlgn="auto" hangingPunct="1">
              <a:spcAft>
                <a:spcPts val="0"/>
              </a:spcAft>
              <a:defRPr/>
            </a:pPr>
            <a:r>
              <a:rPr lang="en-US" b="1" dirty="0"/>
              <a:t>FOOD AND DRINK IN THE LABORATORY  </a:t>
            </a:r>
            <a:endParaRPr lang="en-US" dirty="0"/>
          </a:p>
        </p:txBody>
      </p:sp>
      <p:sp>
        <p:nvSpPr>
          <p:cNvPr id="33795" name="Content Placeholder 2">
            <a:extLst>
              <a:ext uri="{FF2B5EF4-FFF2-40B4-BE49-F238E27FC236}">
                <a16:creationId xmlns:a16="http://schemas.microsoft.com/office/drawing/2014/main" id="{7E107626-2B0D-4558-8F52-259B8ACA1811}"/>
              </a:ext>
            </a:extLst>
          </p:cNvPr>
          <p:cNvSpPr>
            <a:spLocks noGrp="1"/>
          </p:cNvSpPr>
          <p:nvPr>
            <p:ph idx="1"/>
          </p:nvPr>
        </p:nvSpPr>
        <p:spPr/>
        <p:txBody>
          <a:bodyPr/>
          <a:lstStyle/>
          <a:p>
            <a:pPr eaLnBrk="1" hangingPunct="1"/>
            <a:r>
              <a:rPr lang="en-US" altLang="en-US"/>
              <a:t>Avoid eating, drinking, smoking. </a:t>
            </a:r>
          </a:p>
          <a:p>
            <a:pPr eaLnBrk="1" hangingPunct="1"/>
            <a:r>
              <a:rPr lang="en-US" altLang="en-US"/>
              <a:t>Refrigerators and microwave ovens used for chemical or biological storage or other laboratory use shall not be used for food storage or preparation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B6939-EC35-42BE-B55E-ED4671EE24DC}"/>
              </a:ext>
            </a:extLst>
          </p:cNvPr>
          <p:cNvSpPr>
            <a:spLocks noGrp="1"/>
          </p:cNvSpPr>
          <p:nvPr>
            <p:ph type="title"/>
          </p:nvPr>
        </p:nvSpPr>
        <p:spPr/>
        <p:txBody>
          <a:bodyPr>
            <a:normAutofit fontScale="90000"/>
          </a:bodyPr>
          <a:lstStyle/>
          <a:p>
            <a:pPr eaLnBrk="1" fontAlgn="auto" hangingPunct="1">
              <a:spcAft>
                <a:spcPts val="0"/>
              </a:spcAft>
              <a:defRPr/>
            </a:pPr>
            <a:r>
              <a:rPr lang="en-US" b="1" dirty="0"/>
              <a:t>HOUSEKEEPING  </a:t>
            </a:r>
            <a:br>
              <a:rPr lang="en-US" dirty="0"/>
            </a:br>
            <a:endParaRPr lang="en-US" dirty="0"/>
          </a:p>
        </p:txBody>
      </p:sp>
      <p:sp>
        <p:nvSpPr>
          <p:cNvPr id="34819" name="Content Placeholder 2">
            <a:extLst>
              <a:ext uri="{FF2B5EF4-FFF2-40B4-BE49-F238E27FC236}">
                <a16:creationId xmlns:a16="http://schemas.microsoft.com/office/drawing/2014/main" id="{43429399-B695-4F30-8C34-8D2DE8D1143D}"/>
              </a:ext>
            </a:extLst>
          </p:cNvPr>
          <p:cNvSpPr>
            <a:spLocks noGrp="1"/>
          </p:cNvSpPr>
          <p:nvPr>
            <p:ph idx="1"/>
          </p:nvPr>
        </p:nvSpPr>
        <p:spPr/>
        <p:txBody>
          <a:bodyPr/>
          <a:lstStyle/>
          <a:p>
            <a:pPr eaLnBrk="1" hangingPunct="1"/>
            <a:r>
              <a:rPr lang="en-US" altLang="en-US"/>
              <a:t>Keep work areas (including floors) clean and uncluttered.</a:t>
            </a:r>
          </a:p>
          <a:p>
            <a:pPr eaLnBrk="1" hangingPunct="1"/>
            <a:r>
              <a:rPr lang="en-US" altLang="en-US"/>
              <a:t> Clean up work areas after the work is finished or at the end of each lab or workday </a:t>
            </a:r>
          </a:p>
          <a:p>
            <a:pPr eaLnBrk="1" hangingPunct="1"/>
            <a:r>
              <a:rPr lang="en-US" altLang="en-US"/>
              <a:t>Dispose of waste. </a:t>
            </a:r>
          </a:p>
          <a:p>
            <a:pPr eaLnBrk="1" hangingPunct="1"/>
            <a:r>
              <a:rPr lang="en-US" altLang="en-US"/>
              <a:t>Clean spills immediately and thoroughly.</a:t>
            </a:r>
          </a:p>
          <a:p>
            <a:pPr eaLnBrk="1" hangingPunct="1"/>
            <a:r>
              <a:rPr lang="en-US" altLang="en-US"/>
              <a:t> Do not block exits, emergency equipment or controls. Do not use hallways and stairwells for storage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E80-569F-4F20-B60A-A52B6C3752DD}"/>
              </a:ext>
            </a:extLst>
          </p:cNvPr>
          <p:cNvSpPr>
            <a:spLocks noGrp="1"/>
          </p:cNvSpPr>
          <p:nvPr>
            <p:ph type="title"/>
          </p:nvPr>
        </p:nvSpPr>
        <p:spPr/>
        <p:txBody>
          <a:bodyPr>
            <a:normAutofit fontScale="90000"/>
          </a:bodyPr>
          <a:lstStyle/>
          <a:p>
            <a:pPr eaLnBrk="1" fontAlgn="auto" hangingPunct="1">
              <a:spcAft>
                <a:spcPts val="0"/>
              </a:spcAft>
              <a:defRPr/>
            </a:pPr>
            <a:r>
              <a:rPr lang="en-US" dirty="0"/>
              <a:t>		 </a:t>
            </a:r>
            <a:br>
              <a:rPr lang="en-US" dirty="0"/>
            </a:br>
            <a:r>
              <a:rPr lang="en-US" b="1" dirty="0"/>
              <a:t>HAZARDOUS MATERIALS HANDLING AND STORAGE</a:t>
            </a:r>
            <a:br>
              <a:rPr lang="en-US" dirty="0"/>
            </a:br>
            <a:endParaRPr lang="en-US" dirty="0"/>
          </a:p>
        </p:txBody>
      </p:sp>
      <p:sp>
        <p:nvSpPr>
          <p:cNvPr id="3" name="Content Placeholder 2">
            <a:extLst>
              <a:ext uri="{FF2B5EF4-FFF2-40B4-BE49-F238E27FC236}">
                <a16:creationId xmlns:a16="http://schemas.microsoft.com/office/drawing/2014/main" id="{51E76476-C075-4780-AE69-98E3E7F3F624}"/>
              </a:ext>
            </a:extLst>
          </p:cNvPr>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a:t>Chemical containers with missing or defaced labels should not be accepted.</a:t>
            </a:r>
          </a:p>
          <a:p>
            <a:pPr marL="274320" indent="-274320" eaLnBrk="1" fontAlgn="auto" hangingPunct="1">
              <a:spcAft>
                <a:spcPts val="0"/>
              </a:spcAft>
              <a:buClr>
                <a:schemeClr val="accent3"/>
              </a:buClr>
              <a:buFont typeface="Wingdings 2"/>
              <a:buChar char=""/>
              <a:defRPr/>
            </a:pPr>
            <a:r>
              <a:rPr lang="en-US" dirty="0"/>
              <a:t>Chemicals shall be segregated by compatibility. </a:t>
            </a:r>
          </a:p>
          <a:p>
            <a:pPr marL="274320" indent="-274320" eaLnBrk="1" fontAlgn="auto" hangingPunct="1">
              <a:spcAft>
                <a:spcPts val="0"/>
              </a:spcAft>
              <a:buClr>
                <a:schemeClr val="accent3"/>
              </a:buClr>
              <a:buFont typeface="Wingdings 2"/>
              <a:buChar char=""/>
              <a:defRPr/>
            </a:pPr>
            <a:r>
              <a:rPr lang="en-US" dirty="0"/>
              <a:t>Storage of hazardous materials at the lab bench or work area shall be kept to a minimum.  </a:t>
            </a:r>
          </a:p>
          <a:p>
            <a:pPr marL="274320" indent="-274320" eaLnBrk="1" fontAlgn="auto" hangingPunct="1">
              <a:spcAft>
                <a:spcPts val="0"/>
              </a:spcAft>
              <a:buClr>
                <a:schemeClr val="accent3"/>
              </a:buClr>
              <a:buFont typeface="Wingdings 2"/>
              <a:buChar char=""/>
              <a:defRPr/>
            </a:pPr>
            <a:r>
              <a:rPr lang="en-US" dirty="0"/>
              <a:t> A Hazardous material mixture shall be assumed to be as toxic as its most toxic component.  </a:t>
            </a:r>
          </a:p>
          <a:p>
            <a:pPr marL="274320" indent="-274320" eaLnBrk="1" fontAlgn="auto" hangingPunct="1">
              <a:spcAft>
                <a:spcPts val="0"/>
              </a:spcAft>
              <a:buClr>
                <a:schemeClr val="accent3"/>
              </a:buClr>
              <a:buFont typeface="Wingdings 2"/>
              <a:buChar char=""/>
              <a:defRPr/>
            </a:pPr>
            <a:r>
              <a:rPr lang="en-US" dirty="0"/>
              <a:t>Substances of unknown toxicity shall be assumed to be toxic. </a:t>
            </a:r>
          </a:p>
          <a:p>
            <a:pPr marL="274320" indent="-274320" eaLnBrk="1" fontAlgn="auto" hangingPunct="1">
              <a:spcAft>
                <a:spcPts val="0"/>
              </a:spcAft>
              <a:buClr>
                <a:schemeClr val="accent3"/>
              </a:buClr>
              <a:buFont typeface="Wingdings 2"/>
              <a:buChar char=""/>
              <a:defRPr/>
            </a:pPr>
            <a:r>
              <a:rPr lang="en-US" dirty="0"/>
              <a:t>A warning notice must be posted near the experiment if hazardous conditions are present</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E0D4D45E-298E-4A67-8FE5-8A165E294CAD}"/>
              </a:ext>
            </a:extLst>
          </p:cNvPr>
          <p:cNvSpPr>
            <a:spLocks noGrp="1"/>
          </p:cNvSpPr>
          <p:nvPr>
            <p:ph type="title"/>
          </p:nvPr>
        </p:nvSpPr>
        <p:spPr/>
        <p:txBody>
          <a:bodyPr/>
          <a:lstStyle/>
          <a:p>
            <a:pPr eaLnBrk="1" hangingPunct="1"/>
            <a:r>
              <a:rPr lang="en-US" altLang="en-US" b="1"/>
              <a:t>WORKING ALONE</a:t>
            </a:r>
            <a:endParaRPr lang="en-US" altLang="en-US"/>
          </a:p>
        </p:txBody>
      </p:sp>
      <p:sp>
        <p:nvSpPr>
          <p:cNvPr id="36867" name="Content Placeholder 2">
            <a:extLst>
              <a:ext uri="{FF2B5EF4-FFF2-40B4-BE49-F238E27FC236}">
                <a16:creationId xmlns:a16="http://schemas.microsoft.com/office/drawing/2014/main" id="{5A7D0A2C-3E24-4474-BADA-118A8618CC44}"/>
              </a:ext>
            </a:extLst>
          </p:cNvPr>
          <p:cNvSpPr>
            <a:spLocks noGrp="1"/>
          </p:cNvSpPr>
          <p:nvPr>
            <p:ph idx="1"/>
          </p:nvPr>
        </p:nvSpPr>
        <p:spPr/>
        <p:txBody>
          <a:bodyPr/>
          <a:lstStyle/>
          <a:p>
            <a:pPr eaLnBrk="1" hangingPunct="1"/>
            <a:r>
              <a:rPr lang="en-US" altLang="en-US"/>
              <a:t>In no case is working alone permitted during procedures involving highly hazardous or toxic chemicals or agents and/or dangerous equipment or environments (i.e.: anything that could cause severe injury or death).</a:t>
            </a:r>
          </a:p>
          <a:p>
            <a:pPr eaLnBrk="1" hangingPunct="1"/>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30F59-5425-4A8F-A377-FC75C9F5217E}"/>
              </a:ext>
            </a:extLst>
          </p:cNvPr>
          <p:cNvSpPr>
            <a:spLocks noGrp="1"/>
          </p:cNvSpPr>
          <p:nvPr>
            <p:ph type="title"/>
          </p:nvPr>
        </p:nvSpPr>
        <p:spPr/>
        <p:txBody>
          <a:bodyPr>
            <a:normAutofit fontScale="90000"/>
          </a:bodyPr>
          <a:lstStyle/>
          <a:p>
            <a:pPr eaLnBrk="1" fontAlgn="auto" hangingPunct="1">
              <a:spcAft>
                <a:spcPts val="0"/>
              </a:spcAft>
              <a:defRPr/>
            </a:pPr>
            <a:r>
              <a:rPr lang="en-US" b="1"/>
              <a:t>VOLUNTEERS IN THE LAB</a:t>
            </a:r>
            <a:br>
              <a:rPr lang="en-US"/>
            </a:br>
            <a:endParaRPr lang="en-US"/>
          </a:p>
        </p:txBody>
      </p:sp>
      <p:sp>
        <p:nvSpPr>
          <p:cNvPr id="37891" name="Content Placeholder 2">
            <a:extLst>
              <a:ext uri="{FF2B5EF4-FFF2-40B4-BE49-F238E27FC236}">
                <a16:creationId xmlns:a16="http://schemas.microsoft.com/office/drawing/2014/main" id="{47018A86-E5D7-4229-9D94-9A0009E1DCDA}"/>
              </a:ext>
            </a:extLst>
          </p:cNvPr>
          <p:cNvSpPr>
            <a:spLocks noGrp="1"/>
          </p:cNvSpPr>
          <p:nvPr>
            <p:ph idx="1"/>
          </p:nvPr>
        </p:nvSpPr>
        <p:spPr/>
        <p:txBody>
          <a:bodyPr/>
          <a:lstStyle/>
          <a:p>
            <a:pPr eaLnBrk="1" hangingPunct="1"/>
            <a:r>
              <a:rPr lang="en-US" altLang="en-US"/>
              <a:t>Any volunteer conducting lab work must be provided with written instructions to complete safety training prior to working in the lab.</a:t>
            </a:r>
          </a:p>
          <a:p>
            <a:pPr eaLnBrk="1" hangingPunct="1"/>
            <a:r>
              <a:rPr lang="en-US" altLang="en-US"/>
              <a:t>No one under the age of 16 may work or volunteer in a lab.</a:t>
            </a:r>
          </a:p>
          <a:p>
            <a:pPr eaLnBrk="1" hangingPunct="1"/>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0EB10-C9A7-402B-9B4B-792B94310654}"/>
              </a:ext>
            </a:extLst>
          </p:cNvPr>
          <p:cNvSpPr>
            <a:spLocks noGrp="1"/>
          </p:cNvSpPr>
          <p:nvPr>
            <p:ph type="title"/>
          </p:nvPr>
        </p:nvSpPr>
        <p:spPr/>
        <p:txBody>
          <a:bodyPr>
            <a:normAutofit fontScale="90000"/>
          </a:bodyPr>
          <a:lstStyle/>
          <a:p>
            <a:pPr eaLnBrk="1" fontAlgn="auto" hangingPunct="1">
              <a:spcAft>
                <a:spcPts val="0"/>
              </a:spcAft>
              <a:defRPr/>
            </a:pPr>
            <a:r>
              <a:rPr lang="en-US" b="1" dirty="0"/>
              <a:t>GENERAL PROPERTIES OF VIRUSES</a:t>
            </a:r>
            <a:endParaRPr lang="en-US" dirty="0"/>
          </a:p>
        </p:txBody>
      </p:sp>
      <p:sp>
        <p:nvSpPr>
          <p:cNvPr id="3" name="Content Placeholder 2">
            <a:extLst>
              <a:ext uri="{FF2B5EF4-FFF2-40B4-BE49-F238E27FC236}">
                <a16:creationId xmlns:a16="http://schemas.microsoft.com/office/drawing/2014/main" id="{51440A31-4AB7-4BFB-BE72-BD927D64761C}"/>
              </a:ext>
            </a:extLst>
          </p:cNvPr>
          <p:cNvSpPr>
            <a:spLocks noGrp="1"/>
          </p:cNvSpPr>
          <p:nvPr>
            <p:ph idx="1"/>
          </p:nvPr>
        </p:nvSpPr>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dirty="0"/>
              <a:t> Viruses contain either DNA or RNA as their genetic material, but not both. This nucleic acid usually has unique chemical and/or physical features which makes it distinguishable from human nucleic acid</a:t>
            </a:r>
          </a:p>
          <a:p>
            <a:pPr marL="274320" indent="-274320" eaLnBrk="1" fontAlgn="auto" hangingPunct="1">
              <a:spcAft>
                <a:spcPts val="0"/>
              </a:spcAft>
              <a:buClr>
                <a:schemeClr val="accent3"/>
              </a:buClr>
              <a:buFont typeface="Wingdings 2"/>
              <a:buChar char=""/>
              <a:defRPr/>
            </a:pPr>
            <a:r>
              <a:rPr lang="en-US" dirty="0"/>
              <a:t>Viral nucleic acid is enclosed in a </a:t>
            </a:r>
            <a:r>
              <a:rPr lang="en-US" dirty="0" err="1"/>
              <a:t>capsid</a:t>
            </a:r>
            <a:r>
              <a:rPr lang="en-US" dirty="0"/>
              <a:t> made up of protein subunits called </a:t>
            </a:r>
            <a:r>
              <a:rPr lang="en-US" dirty="0" err="1"/>
              <a:t>protomeres</a:t>
            </a:r>
            <a:r>
              <a:rPr lang="en-US" dirty="0"/>
              <a:t>.</a:t>
            </a:r>
          </a:p>
          <a:p>
            <a:pPr marL="274320" indent="-274320" eaLnBrk="1" fontAlgn="auto" hangingPunct="1">
              <a:spcAft>
                <a:spcPts val="0"/>
              </a:spcAft>
              <a:buClr>
                <a:schemeClr val="accent3"/>
              </a:buClr>
              <a:buFont typeface="Wingdings 2"/>
              <a:buChar char=""/>
              <a:defRPr/>
            </a:pPr>
            <a:r>
              <a:rPr lang="en-US" dirty="0"/>
              <a:t> Some species of viruses have a membrane, the envelope, surrounding the </a:t>
            </a:r>
            <a:r>
              <a:rPr lang="en-US" dirty="0" err="1"/>
              <a:t>capsid</a:t>
            </a:r>
            <a:r>
              <a:rPr lang="en-US" dirty="0"/>
              <a:t>; other species do not have an envelope, i.e., they are naked.</a:t>
            </a:r>
          </a:p>
          <a:p>
            <a:pPr marL="274320" indent="-274320" eaLnBrk="1" fontAlgn="auto" hangingPunct="1">
              <a:spcAft>
                <a:spcPts val="0"/>
              </a:spcAft>
              <a:buClr>
                <a:schemeClr val="accent3"/>
              </a:buClr>
              <a:buFont typeface="Wingdings 2"/>
              <a:buChar char=""/>
              <a:defRPr/>
            </a:pPr>
            <a:r>
              <a:rPr lang="en-US" dirty="0"/>
              <a:t>Enveloped viruses have </a:t>
            </a:r>
            <a:r>
              <a:rPr lang="en-US" dirty="0" err="1"/>
              <a:t>glyco</a:t>
            </a:r>
            <a:r>
              <a:rPr lang="en-US" dirty="0"/>
              <a:t>-protein spikes arising from their envelope.</a:t>
            </a:r>
          </a:p>
          <a:p>
            <a:pPr marL="274320" indent="-274320" eaLnBrk="1" fontAlgn="auto" hangingPunct="1">
              <a:spcAft>
                <a:spcPts val="0"/>
              </a:spcAft>
              <a:buClr>
                <a:schemeClr val="accent3"/>
              </a:buClr>
              <a:buFont typeface="Wingdings 2"/>
              <a:buChar char=""/>
              <a:defRPr/>
            </a:pPr>
            <a:r>
              <a:rPr lang="en-US" dirty="0"/>
              <a:t>These spikes have enzymatic, absorptive, </a:t>
            </a:r>
            <a:r>
              <a:rPr lang="en-US" dirty="0" err="1"/>
              <a:t>hemagglutinating</a:t>
            </a:r>
            <a:r>
              <a:rPr lang="en-US" dirty="0"/>
              <a:t> </a:t>
            </a:r>
            <a:r>
              <a:rPr lang="en-US"/>
              <a:t>and/or  antigenic </a:t>
            </a:r>
            <a:r>
              <a:rPr lang="en-US" dirty="0"/>
              <a:t>activity.</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F5D11630-E3CD-4D8E-9162-B701BCCFE189}"/>
              </a:ext>
            </a:extLst>
          </p:cNvPr>
          <p:cNvSpPr>
            <a:spLocks noGrp="1"/>
          </p:cNvSpPr>
          <p:nvPr>
            <p:ph type="title"/>
          </p:nvPr>
        </p:nvSpPr>
        <p:spPr/>
        <p:txBody>
          <a:bodyPr/>
          <a:lstStyle/>
          <a:p>
            <a:pPr eaLnBrk="1" hangingPunct="1"/>
            <a:r>
              <a:rPr lang="en-US" altLang="en-US" b="1"/>
              <a:t>Shapes of viruses</a:t>
            </a:r>
          </a:p>
        </p:txBody>
      </p:sp>
      <p:sp>
        <p:nvSpPr>
          <p:cNvPr id="39939" name="Content Placeholder 2">
            <a:extLst>
              <a:ext uri="{FF2B5EF4-FFF2-40B4-BE49-F238E27FC236}">
                <a16:creationId xmlns:a16="http://schemas.microsoft.com/office/drawing/2014/main" id="{5009BA7E-4CF3-4C9D-91D8-B9E6E3EB97A5}"/>
              </a:ext>
            </a:extLst>
          </p:cNvPr>
          <p:cNvSpPr>
            <a:spLocks noGrp="1"/>
          </p:cNvSpPr>
          <p:nvPr>
            <p:ph idx="1"/>
          </p:nvPr>
        </p:nvSpPr>
        <p:spPr/>
        <p:txBody>
          <a:bodyPr/>
          <a:lstStyle/>
          <a:p>
            <a:pPr eaLnBrk="1" hangingPunct="1"/>
            <a:r>
              <a:rPr lang="en-US" altLang="en-US" sz="2800"/>
              <a:t>The morphology of a virus is determined by the arrangement of the protomeres</a:t>
            </a:r>
            <a:r>
              <a:rPr lang="en-US" altLang="en-US"/>
              <a:t>.</a:t>
            </a:r>
          </a:p>
          <a:p>
            <a:pPr eaLnBrk="1" hangingPunct="1"/>
            <a:endParaRPr lang="en-US" altLang="en-US"/>
          </a:p>
        </p:txBody>
      </p:sp>
      <p:pic>
        <p:nvPicPr>
          <p:cNvPr id="39940" name="Picture 2" descr="C:\Users\Ajab\Desktop\propr2.jpg">
            <a:extLst>
              <a:ext uri="{FF2B5EF4-FFF2-40B4-BE49-F238E27FC236}">
                <a16:creationId xmlns:a16="http://schemas.microsoft.com/office/drawing/2014/main" id="{68C71CEE-AA73-4836-B020-E9A6B82AE7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514600"/>
            <a:ext cx="7620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Ajab\Desktop\structure.gif">
            <a:extLst>
              <a:ext uri="{FF2B5EF4-FFF2-40B4-BE49-F238E27FC236}">
                <a16:creationId xmlns:a16="http://schemas.microsoft.com/office/drawing/2014/main" id="{004ECC21-4D68-42E9-862F-EC04ACB43F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85344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52F7CF4A-1628-42CC-A3B3-AA6EC348B5FB}"/>
              </a:ext>
            </a:extLst>
          </p:cNvPr>
          <p:cNvSpPr>
            <a:spLocks noGrp="1"/>
          </p:cNvSpPr>
          <p:nvPr>
            <p:ph type="title"/>
          </p:nvPr>
        </p:nvSpPr>
        <p:spPr/>
        <p:txBody>
          <a:bodyPr/>
          <a:lstStyle/>
          <a:p>
            <a:pPr eaLnBrk="1" hangingPunct="1"/>
            <a:r>
              <a:rPr lang="en-US" altLang="en-US"/>
              <a:t>Properties</a:t>
            </a:r>
          </a:p>
        </p:txBody>
      </p:sp>
      <p:sp>
        <p:nvSpPr>
          <p:cNvPr id="41987" name="Content Placeholder 2">
            <a:extLst>
              <a:ext uri="{FF2B5EF4-FFF2-40B4-BE49-F238E27FC236}">
                <a16:creationId xmlns:a16="http://schemas.microsoft.com/office/drawing/2014/main" id="{72DBB424-1853-4FBB-86F3-8F79C47673D9}"/>
              </a:ext>
            </a:extLst>
          </p:cNvPr>
          <p:cNvSpPr>
            <a:spLocks noGrp="1"/>
          </p:cNvSpPr>
          <p:nvPr>
            <p:ph idx="1"/>
          </p:nvPr>
        </p:nvSpPr>
        <p:spPr/>
        <p:txBody>
          <a:bodyPr/>
          <a:lstStyle/>
          <a:p>
            <a:pPr eaLnBrk="1" hangingPunct="1"/>
            <a:r>
              <a:rPr lang="en-US" altLang="en-US"/>
              <a:t>All viruses undergo a replication cycle in their human host cell consisting of adsorption, penetration, uncoating, nucleic acid replication, maturation and release stages.</a:t>
            </a:r>
          </a:p>
          <a:p>
            <a:pPr eaLnBrk="1" hangingPunct="1"/>
            <a:r>
              <a:rPr lang="en-US" altLang="en-US"/>
              <a:t>During the viral replication cycle, an accumulation of mature viruses, incomplete viruses and viral parts occurs within the cell. </a:t>
            </a:r>
          </a:p>
          <a:p>
            <a:pPr eaLnBrk="1" hangingPunct="1"/>
            <a:r>
              <a:rPr lang="en-US" altLang="en-US"/>
              <a:t>The size, shape, location and chemical properties of the inclusion body are used by the pathologist to diagnose viral infectious disease.</a:t>
            </a:r>
          </a:p>
          <a:p>
            <a:pPr eaLnBrk="1" hangingPunct="1"/>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A00A6D59-E3BD-4ED4-B869-F0DB6B56918A}"/>
              </a:ext>
            </a:extLst>
          </p:cNvPr>
          <p:cNvSpPr>
            <a:spLocks noGrp="1"/>
          </p:cNvSpPr>
          <p:nvPr>
            <p:ph type="title"/>
          </p:nvPr>
        </p:nvSpPr>
        <p:spPr/>
        <p:txBody>
          <a:bodyPr/>
          <a:lstStyle/>
          <a:p>
            <a:pPr eaLnBrk="1" hangingPunct="1"/>
            <a:r>
              <a:rPr lang="en-US" altLang="en-US"/>
              <a:t>Properties</a:t>
            </a:r>
          </a:p>
        </p:txBody>
      </p:sp>
      <p:sp>
        <p:nvSpPr>
          <p:cNvPr id="43011" name="Content Placeholder 2">
            <a:extLst>
              <a:ext uri="{FF2B5EF4-FFF2-40B4-BE49-F238E27FC236}">
                <a16:creationId xmlns:a16="http://schemas.microsoft.com/office/drawing/2014/main" id="{C1CCBB4B-F2DE-4C24-A375-C77A13B49AB3}"/>
              </a:ext>
            </a:extLst>
          </p:cNvPr>
          <p:cNvSpPr>
            <a:spLocks noGrp="1"/>
          </p:cNvSpPr>
          <p:nvPr>
            <p:ph idx="1"/>
          </p:nvPr>
        </p:nvSpPr>
        <p:spPr/>
        <p:txBody>
          <a:bodyPr/>
          <a:lstStyle/>
          <a:p>
            <a:pPr eaLnBrk="1" hangingPunct="1"/>
            <a:r>
              <a:rPr lang="en-US" altLang="en-US"/>
              <a:t> In general, all DNA-containing viruses replicate in the host cell nucleus. The exceptions to the rule are the poxviruses.</a:t>
            </a:r>
          </a:p>
          <a:p>
            <a:pPr eaLnBrk="1" hangingPunct="1"/>
            <a:r>
              <a:rPr lang="en-US" altLang="en-US"/>
              <a:t>In general, all RNA-containing viruses replicate in the host cell cytoplasm. The exceptions to the rule are the retroviruses (any of a group of viruses that contain two single-strand linear RNA molecules) and the orthomyxoviruses*.</a:t>
            </a:r>
          </a:p>
          <a:p>
            <a:pPr eaLnBrk="1" hangingPunct="1"/>
            <a:r>
              <a:rPr lang="en-US" altLang="en-US"/>
              <a:t>(*GROUP OF INFLUENZA VIRUSES)</a:t>
            </a:r>
          </a:p>
          <a:p>
            <a:pPr eaLnBrk="1" hangingPunct="1"/>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E9C70-8169-4487-9A71-CE70F78C4D27}"/>
              </a:ext>
            </a:extLst>
          </p:cNvPr>
          <p:cNvSpPr>
            <a:spLocks noGrp="1"/>
          </p:cNvSpPr>
          <p:nvPr>
            <p:ph type="title"/>
          </p:nvPr>
        </p:nvSpPr>
        <p:spPr/>
        <p:txBody>
          <a:bodyPr>
            <a:normAutofit fontScale="90000"/>
          </a:bodyPr>
          <a:lstStyle/>
          <a:p>
            <a:pPr eaLnBrk="1" fontAlgn="auto" hangingPunct="1">
              <a:spcAft>
                <a:spcPts val="0"/>
              </a:spcAft>
              <a:defRPr/>
            </a:pPr>
            <a:r>
              <a:rPr lang="en-US" dirty="0"/>
              <a:t>Need of microbiology to a nurse</a:t>
            </a:r>
          </a:p>
        </p:txBody>
      </p:sp>
      <p:sp>
        <p:nvSpPr>
          <p:cNvPr id="44035" name="Content Placeholder 2">
            <a:extLst>
              <a:ext uri="{FF2B5EF4-FFF2-40B4-BE49-F238E27FC236}">
                <a16:creationId xmlns:a16="http://schemas.microsoft.com/office/drawing/2014/main" id="{F555FD8E-8918-4A6B-AA15-29C2B3CCDDF4}"/>
              </a:ext>
            </a:extLst>
          </p:cNvPr>
          <p:cNvSpPr>
            <a:spLocks noGrp="1"/>
          </p:cNvSpPr>
          <p:nvPr>
            <p:ph idx="1"/>
          </p:nvPr>
        </p:nvSpPr>
        <p:spPr/>
        <p:txBody>
          <a:bodyPr/>
          <a:lstStyle/>
          <a:p>
            <a:pPr eaLnBrk="1" hangingPunct="1"/>
            <a:r>
              <a:rPr lang="en-US" altLang="en-US"/>
              <a:t>A nurse needs to know: </a:t>
            </a:r>
            <a:br>
              <a:rPr lang="en-US" altLang="en-US"/>
            </a:br>
            <a:endParaRPr lang="en-US" altLang="en-US"/>
          </a:p>
          <a:p>
            <a:pPr eaLnBrk="1" hangingPunct="1"/>
            <a:r>
              <a:rPr lang="en-US" altLang="en-US"/>
              <a:t>What are effective ways of preventing infections?</a:t>
            </a:r>
            <a:br>
              <a:rPr lang="en-US" altLang="en-US"/>
            </a:br>
            <a:endParaRPr lang="en-US" altLang="en-US"/>
          </a:p>
          <a:p>
            <a:pPr eaLnBrk="1" hangingPunct="1"/>
            <a:r>
              <a:rPr lang="en-US" altLang="en-US"/>
              <a:t>What the signs of infections are (eg. What are the signs of bacterial infections?) </a:t>
            </a:r>
            <a:br>
              <a:rPr lang="en-US" altLang="en-US"/>
            </a:br>
            <a:endParaRPr lang="en-US" altLang="en-US"/>
          </a:p>
          <a:p>
            <a:pPr eaLnBrk="1" hangingPunct="1"/>
            <a:r>
              <a:rPr lang="en-US" altLang="en-US"/>
              <a:t>How normal flora contribute to health?</a:t>
            </a:r>
          </a:p>
          <a:p>
            <a:pPr eaLnBrk="1" hangingPunct="1"/>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95160-7C7A-42E6-B100-48644CD0490A}"/>
              </a:ext>
            </a:extLst>
          </p:cNvPr>
          <p:cNvSpPr>
            <a:spLocks noGrp="1"/>
          </p:cNvSpPr>
          <p:nvPr>
            <p:ph type="title"/>
          </p:nvPr>
        </p:nvSpPr>
        <p:spPr/>
        <p:txBody>
          <a:bodyPr>
            <a:normAutofit fontScale="90000"/>
          </a:bodyPr>
          <a:lstStyle/>
          <a:p>
            <a:pPr eaLnBrk="1" fontAlgn="auto" hangingPunct="1">
              <a:spcAft>
                <a:spcPts val="0"/>
              </a:spcAft>
              <a:defRPr/>
            </a:pPr>
            <a:r>
              <a:rPr lang="en-US" dirty="0"/>
              <a:t>Need of microbiology to a nurse</a:t>
            </a:r>
          </a:p>
        </p:txBody>
      </p:sp>
      <p:sp>
        <p:nvSpPr>
          <p:cNvPr id="45059" name="Content Placeholder 2">
            <a:extLst>
              <a:ext uri="{FF2B5EF4-FFF2-40B4-BE49-F238E27FC236}">
                <a16:creationId xmlns:a16="http://schemas.microsoft.com/office/drawing/2014/main" id="{5FA118DC-7835-4640-A8B0-76D2569D18A2}"/>
              </a:ext>
            </a:extLst>
          </p:cNvPr>
          <p:cNvSpPr>
            <a:spLocks noGrp="1"/>
          </p:cNvSpPr>
          <p:nvPr>
            <p:ph idx="1"/>
          </p:nvPr>
        </p:nvSpPr>
        <p:spPr/>
        <p:txBody>
          <a:bodyPr/>
          <a:lstStyle/>
          <a:p>
            <a:pPr eaLnBrk="1" hangingPunct="1"/>
            <a:r>
              <a:rPr lang="en-US" altLang="en-US"/>
              <a:t>make an idea about spreading of infection.</a:t>
            </a:r>
          </a:p>
          <a:p>
            <a:pPr eaLnBrk="1" hangingPunct="1"/>
            <a:r>
              <a:rPr lang="en-US" altLang="en-US"/>
              <a:t>know about the surfaces which are  susceptible to infectious agent.</a:t>
            </a:r>
          </a:p>
          <a:p>
            <a:pPr eaLnBrk="1" hangingPunct="1"/>
            <a:r>
              <a:rPr lang="en-US" altLang="en-US"/>
              <a:t>keep instruments aseptic.</a:t>
            </a:r>
          </a:p>
          <a:p>
            <a:pPr eaLnBrk="1" hangingPunct="1"/>
            <a:r>
              <a:rPr lang="en-US" altLang="en-US"/>
              <a:t>recoganise symptoms of an infection.</a:t>
            </a:r>
          </a:p>
          <a:p>
            <a:pPr eaLnBrk="1" hangingPunct="1"/>
            <a:r>
              <a:rPr lang="en-US" altLang="en-US"/>
              <a:t>to take care of an open wound.</a:t>
            </a:r>
          </a:p>
          <a:p>
            <a:pPr eaLnBrk="1" hangingPunct="1"/>
            <a:r>
              <a:rPr lang="en-US" altLang="en-US"/>
              <a:t>recoganise the type of infection at its early stage.</a:t>
            </a:r>
          </a:p>
          <a:p>
            <a:pPr eaLnBrk="1" hangingPunct="1"/>
            <a:endParaRPr lang="en-US"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a:extLst>
              <a:ext uri="{FF2B5EF4-FFF2-40B4-BE49-F238E27FC236}">
                <a16:creationId xmlns:a16="http://schemas.microsoft.com/office/drawing/2014/main" id="{5E065DFF-245A-42C8-97E2-7B334C20245F}"/>
              </a:ext>
            </a:extLst>
          </p:cNvPr>
          <p:cNvSpPr txBox="1">
            <a:spLocks noChangeArrowheads="1"/>
          </p:cNvSpPr>
          <p:nvPr/>
        </p:nvSpPr>
        <p:spPr bwMode="auto">
          <a:xfrm>
            <a:off x="381000" y="457200"/>
            <a:ext cx="83820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9600" b="1" i="1">
                <a:latin typeface="Constantia" panose="02030602050306030303" pitchFamily="18" charset="0"/>
              </a:rPr>
              <a:t>TYPES OF BACTERIA ON NUTRITION BASES……!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C091BF40-9635-414B-BF44-71725CACB98D}"/>
              </a:ext>
            </a:extLst>
          </p:cNvPr>
          <p:cNvSpPr>
            <a:spLocks noGrp="1"/>
          </p:cNvSpPr>
          <p:nvPr>
            <p:ph type="title"/>
          </p:nvPr>
        </p:nvSpPr>
        <p:spPr/>
        <p:txBody>
          <a:bodyPr/>
          <a:lstStyle/>
          <a:p>
            <a:pPr eaLnBrk="1" hangingPunct="1"/>
            <a:r>
              <a:rPr lang="en-US" altLang="en-US" b="1" i="1"/>
              <a:t>Autotrophic Bacteria</a:t>
            </a:r>
            <a:endParaRPr lang="en-US" altLang="en-US" i="1"/>
          </a:p>
        </p:txBody>
      </p:sp>
      <p:sp>
        <p:nvSpPr>
          <p:cNvPr id="47107" name="Content Placeholder 2">
            <a:extLst>
              <a:ext uri="{FF2B5EF4-FFF2-40B4-BE49-F238E27FC236}">
                <a16:creationId xmlns:a16="http://schemas.microsoft.com/office/drawing/2014/main" id="{2090F6A0-F575-412A-8CA8-064F0C5C9FB4}"/>
              </a:ext>
            </a:extLst>
          </p:cNvPr>
          <p:cNvSpPr>
            <a:spLocks noGrp="1"/>
          </p:cNvSpPr>
          <p:nvPr>
            <p:ph idx="1"/>
          </p:nvPr>
        </p:nvSpPr>
        <p:spPr/>
        <p:txBody>
          <a:bodyPr/>
          <a:lstStyle/>
          <a:p>
            <a:pPr eaLnBrk="1" hangingPunct="1"/>
            <a:r>
              <a:rPr lang="en-US" altLang="en-US"/>
              <a:t>These are bacteria which are able to synthesize their own organic food from inorganic substances.</a:t>
            </a:r>
          </a:p>
          <a:p>
            <a:pPr eaLnBrk="1" hangingPunct="1"/>
            <a:r>
              <a:rPr lang="en-US" altLang="en-US"/>
              <a:t>They use carbon dioxide for obtaining carbon and utilise hydrogen sulphide (H</a:t>
            </a:r>
            <a:r>
              <a:rPr lang="en-US" altLang="en-US" baseline="-25000"/>
              <a:t>2</a:t>
            </a:r>
            <a:r>
              <a:rPr lang="en-US" altLang="en-US"/>
              <a:t>S) or ammonia (NH</a:t>
            </a:r>
            <a:r>
              <a:rPr lang="en-US" altLang="en-US" baseline="-25000"/>
              <a:t>3</a:t>
            </a:r>
            <a:r>
              <a:rPr lang="en-US" altLang="en-US"/>
              <a:t>) or hydrogen (H</a:t>
            </a:r>
            <a:r>
              <a:rPr lang="en-US" altLang="en-US" baseline="-25000"/>
              <a:t>2</a:t>
            </a:r>
            <a:r>
              <a:rPr lang="en-US" altLang="en-US"/>
              <a:t>) as the source of hydrogen to reduce carbon.</a:t>
            </a:r>
          </a:p>
          <a:p>
            <a:pPr eaLnBrk="1" hangingPunct="1"/>
            <a:r>
              <a:rPr lang="en-US" altLang="en-US"/>
              <a:t>These bacteria can be distinguished further into two types as follows:</a:t>
            </a:r>
            <a:endParaRPr lang="en-US" altLang="en-US" b="1"/>
          </a:p>
          <a:p>
            <a:pPr eaLnBrk="1" hangingPunct="1"/>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1BAC13F2-8034-4872-BEED-DD584BD19AD2}"/>
              </a:ext>
            </a:extLst>
          </p:cNvPr>
          <p:cNvSpPr>
            <a:spLocks noGrp="1"/>
          </p:cNvSpPr>
          <p:nvPr>
            <p:ph type="title"/>
          </p:nvPr>
        </p:nvSpPr>
        <p:spPr/>
        <p:txBody>
          <a:bodyPr/>
          <a:lstStyle/>
          <a:p>
            <a:pPr eaLnBrk="1" hangingPunct="1"/>
            <a:r>
              <a:rPr lang="en-US" altLang="en-US" b="1" i="1"/>
              <a:t>Photoautotrophic Bacteria</a:t>
            </a:r>
            <a:endParaRPr lang="en-US" altLang="en-US" i="1"/>
          </a:p>
        </p:txBody>
      </p:sp>
      <p:sp>
        <p:nvSpPr>
          <p:cNvPr id="48131" name="Content Placeholder 2">
            <a:extLst>
              <a:ext uri="{FF2B5EF4-FFF2-40B4-BE49-F238E27FC236}">
                <a16:creationId xmlns:a16="http://schemas.microsoft.com/office/drawing/2014/main" id="{E133CCF4-CEC9-4F53-B0F0-43D429120C70}"/>
              </a:ext>
            </a:extLst>
          </p:cNvPr>
          <p:cNvSpPr>
            <a:spLocks noGrp="1"/>
          </p:cNvSpPr>
          <p:nvPr>
            <p:ph idx="1"/>
          </p:nvPr>
        </p:nvSpPr>
        <p:spPr/>
        <p:txBody>
          <a:bodyPr/>
          <a:lstStyle/>
          <a:p>
            <a:pPr eaLnBrk="1" hangingPunct="1"/>
            <a:r>
              <a:rPr lang="en-US" altLang="en-US"/>
              <a:t>The </a:t>
            </a:r>
            <a:r>
              <a:rPr lang="en-US" altLang="en-US" b="1"/>
              <a:t>photoautotrophic bacteria</a:t>
            </a:r>
            <a:r>
              <a:rPr lang="en-US" altLang="en-US"/>
              <a:t> possess photosynthetic pigments with in their cells and utilize solar energy.</a:t>
            </a:r>
          </a:p>
          <a:p>
            <a:pPr eaLnBrk="1" hangingPunct="1"/>
            <a:r>
              <a:rPr lang="en-US" altLang="en-US"/>
              <a:t>The bacterial photosynthesis is different from that of green plants since here water is not used as a hydrogen donor.</a:t>
            </a:r>
          </a:p>
          <a:p>
            <a:pPr eaLnBrk="1" hangingPunct="1"/>
            <a:r>
              <a:rPr lang="en-US" altLang="en-US"/>
              <a:t>Hence oxygen is not released as a byproduct. For this reason, the process is described as anoxygenic photosynthesis.</a:t>
            </a:r>
          </a:p>
          <a:p>
            <a:pPr eaLnBrk="1" hangingPunct="1"/>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3CAD1-4DAD-4A05-A68D-DA5A490BC5A1}"/>
              </a:ext>
            </a:extLst>
          </p:cNvPr>
          <p:cNvSpPr>
            <a:spLocks noGrp="1"/>
          </p:cNvSpPr>
          <p:nvPr>
            <p:ph type="title"/>
          </p:nvPr>
        </p:nvSpPr>
        <p:spPr/>
        <p:txBody>
          <a:bodyPr>
            <a:normAutofit fontScale="90000"/>
          </a:bodyPr>
          <a:lstStyle/>
          <a:p>
            <a:pPr eaLnBrk="1" fontAlgn="auto" hangingPunct="1">
              <a:spcAft>
                <a:spcPts val="0"/>
              </a:spcAft>
              <a:defRPr/>
            </a:pPr>
            <a:r>
              <a:rPr lang="en-US" b="1" i="1" dirty="0"/>
              <a:t>Chemosynthetic Bacteria</a:t>
            </a:r>
            <a:br>
              <a:rPr lang="en-US" b="1" dirty="0"/>
            </a:br>
            <a:endParaRPr lang="en-US" dirty="0"/>
          </a:p>
        </p:txBody>
      </p:sp>
      <p:sp>
        <p:nvSpPr>
          <p:cNvPr id="3" name="Content Placeholder 2">
            <a:extLst>
              <a:ext uri="{FF2B5EF4-FFF2-40B4-BE49-F238E27FC236}">
                <a16:creationId xmlns:a16="http://schemas.microsoft.com/office/drawing/2014/main" id="{1863D8AA-A40B-4B41-A87A-69130DEF3BB5}"/>
              </a:ext>
            </a:extLst>
          </p:cNvPr>
          <p:cNvSpPr>
            <a:spLocks noGrp="1"/>
          </p:cNvSpPr>
          <p:nvPr>
            <p:ph idx="1"/>
          </p:nvPr>
        </p:nvSpPr>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en-US" dirty="0"/>
              <a:t>These are bacteria which manufacture organic compounds from inorganic raw materials utilizing energy liberated from the oxidation of inorganic substances. Following are the common types of chemo autotrophic bacteria.</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1. Nitrifying bacteria which derive energy by oxidizing ammonia into nitrates. </a:t>
            </a:r>
            <a:r>
              <a:rPr lang="en-US" dirty="0" err="1"/>
              <a:t>Eg</a:t>
            </a:r>
            <a:r>
              <a:rPr lang="en-US" dirty="0"/>
              <a:t>: </a:t>
            </a:r>
            <a:r>
              <a:rPr lang="en-US" dirty="0" err="1"/>
              <a:t>Nitrosomonas</a:t>
            </a:r>
            <a:r>
              <a:rPr lang="en-US" dirty="0"/>
              <a:t>, </a:t>
            </a:r>
            <a:r>
              <a:rPr lang="en-US" dirty="0" err="1"/>
              <a:t>Nitrobacter</a:t>
            </a:r>
            <a:r>
              <a:rPr lang="en-US" dirty="0"/>
              <a:t>.</a:t>
            </a:r>
          </a:p>
          <a:p>
            <a:pPr marL="274320" indent="-274320" eaLnBrk="1" fontAlgn="auto" hangingPunct="1">
              <a:spcAft>
                <a:spcPts val="0"/>
              </a:spcAft>
              <a:buClr>
                <a:schemeClr val="accent3"/>
              </a:buClr>
              <a:buFont typeface="Wingdings 2"/>
              <a:buNone/>
              <a:defRPr/>
            </a:pPr>
            <a:endParaRPr lang="en-US" dirty="0"/>
          </a:p>
          <a:p>
            <a:pPr marL="274320" indent="-274320" eaLnBrk="1" fontAlgn="auto" hangingPunct="1">
              <a:spcAft>
                <a:spcPts val="0"/>
              </a:spcAft>
              <a:buClr>
                <a:schemeClr val="accent3"/>
              </a:buClr>
              <a:buFont typeface="Wingdings 2"/>
              <a:buChar char=""/>
              <a:defRPr/>
            </a:pPr>
            <a:r>
              <a:rPr lang="en-US" dirty="0"/>
              <a:t>2. </a:t>
            </a:r>
            <a:r>
              <a:rPr lang="en-US" dirty="0" err="1"/>
              <a:t>Sulphur</a:t>
            </a:r>
            <a:r>
              <a:rPr lang="en-US" dirty="0"/>
              <a:t> bacteria which derive energy by </a:t>
            </a:r>
            <a:r>
              <a:rPr lang="en-US" dirty="0" err="1"/>
              <a:t>oxidising</a:t>
            </a:r>
            <a:r>
              <a:rPr lang="en-US" dirty="0"/>
              <a:t> hydrogen </a:t>
            </a:r>
            <a:r>
              <a:rPr lang="en-US" dirty="0" err="1"/>
              <a:t>sulphide</a:t>
            </a:r>
            <a:r>
              <a:rPr lang="en-US" dirty="0"/>
              <a:t> to </a:t>
            </a:r>
            <a:r>
              <a:rPr lang="en-US" dirty="0" err="1"/>
              <a:t>sulphur</a:t>
            </a:r>
            <a:r>
              <a:rPr lang="en-US" dirty="0"/>
              <a:t>. </a:t>
            </a:r>
            <a:r>
              <a:rPr lang="en-US" dirty="0" err="1"/>
              <a:t>Eg</a:t>
            </a:r>
            <a:r>
              <a:rPr lang="en-US" dirty="0"/>
              <a:t>: </a:t>
            </a:r>
            <a:r>
              <a:rPr lang="en-US" dirty="0" err="1"/>
              <a:t>Thiobacillus</a:t>
            </a:r>
            <a:r>
              <a:rPr lang="en-US" dirty="0"/>
              <a:t>, </a:t>
            </a:r>
            <a:r>
              <a:rPr lang="en-US" dirty="0" err="1"/>
              <a:t>Beggiatoa</a:t>
            </a:r>
            <a:r>
              <a:rPr lang="en-US" dirty="0"/>
              <a:t>.</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3. Iron Bacteria which derive energy by oxidizing ferrous ions into ferric form. </a:t>
            </a:r>
            <a:r>
              <a:rPr lang="en-US" dirty="0" err="1"/>
              <a:t>Eg</a:t>
            </a:r>
            <a:r>
              <a:rPr lang="en-US" dirty="0"/>
              <a:t>: </a:t>
            </a:r>
            <a:r>
              <a:rPr lang="en-US" dirty="0" err="1"/>
              <a:t>Ferrobacillus</a:t>
            </a:r>
            <a:r>
              <a:rPr lang="en-US" dirty="0"/>
              <a:t>, </a:t>
            </a:r>
            <a:r>
              <a:rPr lang="en-US" dirty="0" err="1"/>
              <a:t>Gallionella</a:t>
            </a:r>
            <a:r>
              <a:rPr lang="en-US" dirty="0"/>
              <a:t>.</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A368E-7DC8-4596-8E48-34990D464030}"/>
              </a:ext>
            </a:extLst>
          </p:cNvPr>
          <p:cNvSpPr>
            <a:spLocks noGrp="1"/>
          </p:cNvSpPr>
          <p:nvPr>
            <p:ph type="title"/>
          </p:nvPr>
        </p:nvSpPr>
        <p:spPr/>
        <p:txBody>
          <a:bodyPr>
            <a:normAutofit fontScale="90000"/>
          </a:bodyPr>
          <a:lstStyle/>
          <a:p>
            <a:pPr eaLnBrk="1" fontAlgn="auto" hangingPunct="1">
              <a:spcAft>
                <a:spcPts val="0"/>
              </a:spcAft>
              <a:defRPr/>
            </a:pPr>
            <a:r>
              <a:rPr lang="en-US" b="1" i="1" dirty="0"/>
              <a:t>Heterotrophic Bacteria</a:t>
            </a:r>
            <a:br>
              <a:rPr lang="en-US" b="1" dirty="0"/>
            </a:br>
            <a:endParaRPr lang="en-US" dirty="0"/>
          </a:p>
        </p:txBody>
      </p:sp>
      <p:sp>
        <p:nvSpPr>
          <p:cNvPr id="50179" name="Content Placeholder 2">
            <a:extLst>
              <a:ext uri="{FF2B5EF4-FFF2-40B4-BE49-F238E27FC236}">
                <a16:creationId xmlns:a16="http://schemas.microsoft.com/office/drawing/2014/main" id="{8BDECD82-F011-4319-A483-35BA098E9859}"/>
              </a:ext>
            </a:extLst>
          </p:cNvPr>
          <p:cNvSpPr>
            <a:spLocks noGrp="1"/>
          </p:cNvSpPr>
          <p:nvPr>
            <p:ph idx="1"/>
          </p:nvPr>
        </p:nvSpPr>
        <p:spPr/>
        <p:txBody>
          <a:bodyPr/>
          <a:lstStyle/>
          <a:p>
            <a:pPr eaLnBrk="1" hangingPunct="1"/>
            <a:endParaRPr lang="en-US" altLang="en-US"/>
          </a:p>
          <a:p>
            <a:pPr eaLnBrk="1" hangingPunct="1">
              <a:buFont typeface="Wingdings 2" panose="05020102010507070707" pitchFamily="18" charset="2"/>
              <a:buNone/>
            </a:pPr>
            <a:r>
              <a:rPr lang="en-US" altLang="en-US"/>
              <a:t>	</a:t>
            </a:r>
          </a:p>
          <a:p>
            <a:pPr eaLnBrk="1" hangingPunct="1">
              <a:buFont typeface="Wingdings 2" panose="05020102010507070707" pitchFamily="18" charset="2"/>
              <a:buNone/>
            </a:pPr>
            <a:r>
              <a:rPr lang="en-US" altLang="en-US"/>
              <a:t>	These are bacteria which are unable to manufacture their own organic food and hence are dependent on external source. These bacteria can be distinguished into three groups as follows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BD1DD969-6346-47DD-A9AE-A4E034FB1E27}"/>
              </a:ext>
            </a:extLst>
          </p:cNvPr>
          <p:cNvSpPr>
            <a:spLocks noGrp="1"/>
          </p:cNvSpPr>
          <p:nvPr>
            <p:ph type="title"/>
          </p:nvPr>
        </p:nvSpPr>
        <p:spPr/>
        <p:txBody>
          <a:bodyPr/>
          <a:lstStyle/>
          <a:p>
            <a:pPr eaLnBrk="1" hangingPunct="1"/>
            <a:r>
              <a:rPr lang="en-US" altLang="en-US" b="1" i="1"/>
              <a:t>Saprophytic Bacteria</a:t>
            </a:r>
          </a:p>
        </p:txBody>
      </p:sp>
      <p:sp>
        <p:nvSpPr>
          <p:cNvPr id="51203" name="Content Placeholder 2">
            <a:extLst>
              <a:ext uri="{FF2B5EF4-FFF2-40B4-BE49-F238E27FC236}">
                <a16:creationId xmlns:a16="http://schemas.microsoft.com/office/drawing/2014/main" id="{523371C9-934B-45C2-A161-BFFC91F96DC0}"/>
              </a:ext>
            </a:extLst>
          </p:cNvPr>
          <p:cNvSpPr>
            <a:spLocks noGrp="1"/>
          </p:cNvSpPr>
          <p:nvPr>
            <p:ph idx="1"/>
          </p:nvPr>
        </p:nvSpPr>
        <p:spPr/>
        <p:txBody>
          <a:bodyPr/>
          <a:lstStyle/>
          <a:p>
            <a:pPr eaLnBrk="1" hangingPunct="1"/>
            <a:r>
              <a:rPr lang="en-US" altLang="en-US"/>
              <a:t>These bacteria obtain their nutritional requirements from dead organic matter.</a:t>
            </a:r>
          </a:p>
          <a:p>
            <a:pPr eaLnBrk="1" hangingPunct="1"/>
            <a:r>
              <a:rPr lang="en-US" altLang="en-US"/>
              <a:t>They breakdown the complex organic matter into simple soluble form by secreting exogenous enzymes.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D2AB1-0D8E-4D59-8D18-6343C97A45DE}"/>
              </a:ext>
            </a:extLst>
          </p:cNvPr>
          <p:cNvSpPr>
            <a:spLocks noGrp="1"/>
          </p:cNvSpPr>
          <p:nvPr>
            <p:ph type="title"/>
          </p:nvPr>
        </p:nvSpPr>
        <p:spPr/>
        <p:txBody>
          <a:bodyPr>
            <a:normAutofit fontScale="90000"/>
          </a:bodyPr>
          <a:lstStyle/>
          <a:p>
            <a:pPr eaLnBrk="1" fontAlgn="auto" hangingPunct="1">
              <a:spcAft>
                <a:spcPts val="0"/>
              </a:spcAft>
              <a:defRPr/>
            </a:pPr>
            <a:r>
              <a:rPr lang="en-US" b="1" i="1" dirty="0"/>
              <a:t>Symbiotic Bacteria</a:t>
            </a:r>
            <a:br>
              <a:rPr lang="en-US" b="1" dirty="0"/>
            </a:br>
            <a:endParaRPr lang="en-US" dirty="0"/>
          </a:p>
        </p:txBody>
      </p:sp>
      <p:sp>
        <p:nvSpPr>
          <p:cNvPr id="3" name="Content Placeholder 2">
            <a:extLst>
              <a:ext uri="{FF2B5EF4-FFF2-40B4-BE49-F238E27FC236}">
                <a16:creationId xmlns:a16="http://schemas.microsoft.com/office/drawing/2014/main" id="{EEA62DC9-EBE7-4C27-BA95-884817137C0B}"/>
              </a:ext>
            </a:extLst>
          </p:cNvPr>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a:t>These are bacteria which live in a mutually beneficial association with other organisms. Such bacteria derive the essential nutrients from their host organisms and in that process help the host through some of their biological activities.</a:t>
            </a:r>
          </a:p>
          <a:p>
            <a:pPr marL="274320" indent="-274320" eaLnBrk="1" fontAlgn="auto" hangingPunct="1">
              <a:spcAft>
                <a:spcPts val="0"/>
              </a:spcAft>
              <a:buClr>
                <a:schemeClr val="accent3"/>
              </a:buClr>
              <a:buFont typeface="Wingdings 2"/>
              <a:buChar char=""/>
              <a:defRPr/>
            </a:pPr>
            <a:r>
              <a:rPr lang="en-US" dirty="0"/>
              <a:t>The most familiar example of symbiotic bacteria are the nitrogen fixing bacteria found in the root nodules of leguminous (pod) plants. Bacteria such as </a:t>
            </a:r>
            <a:r>
              <a:rPr lang="en-US" dirty="0" err="1"/>
              <a:t>Rhizobium</a:t>
            </a:r>
            <a:r>
              <a:rPr lang="en-US" dirty="0"/>
              <a:t> and Pseudomonas reside in the root nodules and reduce atmospheric nitrogen directly to ammonia. This becomes the source of nitrogen for the host plants. The plants in return provide bacteria with nutrients and protection.</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56F06FFD-7ED6-4980-A56A-610232AB3EC9}"/>
              </a:ext>
            </a:extLst>
          </p:cNvPr>
          <p:cNvSpPr>
            <a:spLocks noGrp="1"/>
          </p:cNvSpPr>
          <p:nvPr>
            <p:ph type="title"/>
          </p:nvPr>
        </p:nvSpPr>
        <p:spPr/>
        <p:txBody>
          <a:bodyPr/>
          <a:lstStyle/>
          <a:p>
            <a:pPr eaLnBrk="1" hangingPunct="1"/>
            <a:r>
              <a:rPr lang="en-US" altLang="en-US" b="1" i="1"/>
              <a:t>E.Coli  in Human</a:t>
            </a:r>
          </a:p>
        </p:txBody>
      </p:sp>
      <p:sp>
        <p:nvSpPr>
          <p:cNvPr id="53251" name="Content Placeholder 2">
            <a:extLst>
              <a:ext uri="{FF2B5EF4-FFF2-40B4-BE49-F238E27FC236}">
                <a16:creationId xmlns:a16="http://schemas.microsoft.com/office/drawing/2014/main" id="{EE8A281B-EDFB-45D3-A917-87B8D6BF99AF}"/>
              </a:ext>
            </a:extLst>
          </p:cNvPr>
          <p:cNvSpPr>
            <a:spLocks noGrp="1"/>
          </p:cNvSpPr>
          <p:nvPr>
            <p:ph idx="1"/>
          </p:nvPr>
        </p:nvSpPr>
        <p:spPr/>
        <p:txBody>
          <a:bodyPr/>
          <a:lstStyle/>
          <a:p>
            <a:pPr eaLnBrk="1" hangingPunct="1"/>
            <a:r>
              <a:rPr lang="en-US" altLang="en-US"/>
              <a:t>The bacteria found in the human alimentary canal Escherichia coli are nonpathogenic. These bacteria check the growth of harmful putrefying bacteria. In addition, these bacteria release vitamins K and B12 which are necessary for blood components. The human host provides shelter and food for these bacteria.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B72E6-2905-4178-8599-B6CC850DCE5A}"/>
              </a:ext>
            </a:extLst>
          </p:cNvPr>
          <p:cNvSpPr>
            <a:spLocks noGrp="1"/>
          </p:cNvSpPr>
          <p:nvPr>
            <p:ph type="title"/>
          </p:nvPr>
        </p:nvSpPr>
        <p:spPr/>
        <p:txBody>
          <a:bodyPr>
            <a:normAutofit fontScale="90000"/>
          </a:bodyPr>
          <a:lstStyle/>
          <a:p>
            <a:pPr eaLnBrk="1" fontAlgn="auto" hangingPunct="1">
              <a:spcAft>
                <a:spcPts val="0"/>
              </a:spcAft>
              <a:defRPr/>
            </a:pPr>
            <a:r>
              <a:rPr lang="en-US" b="1" i="1" dirty="0"/>
              <a:t>Parasitic Bacteria</a:t>
            </a:r>
            <a:br>
              <a:rPr lang="en-US" b="1" dirty="0"/>
            </a:br>
            <a:endParaRPr lang="en-US" dirty="0"/>
          </a:p>
        </p:txBody>
      </p:sp>
      <p:sp>
        <p:nvSpPr>
          <p:cNvPr id="54275" name="Content Placeholder 2">
            <a:extLst>
              <a:ext uri="{FF2B5EF4-FFF2-40B4-BE49-F238E27FC236}">
                <a16:creationId xmlns:a16="http://schemas.microsoft.com/office/drawing/2014/main" id="{E396463C-7F8E-48FD-859F-0C8147BA1311}"/>
              </a:ext>
            </a:extLst>
          </p:cNvPr>
          <p:cNvSpPr>
            <a:spLocks noGrp="1"/>
          </p:cNvSpPr>
          <p:nvPr>
            <p:ph idx="1"/>
          </p:nvPr>
        </p:nvSpPr>
        <p:spPr/>
        <p:txBody>
          <a:bodyPr/>
          <a:lstStyle/>
          <a:p>
            <a:pPr eaLnBrk="1" hangingPunct="1"/>
            <a:r>
              <a:rPr lang="en-US" altLang="en-US"/>
              <a:t>These are bacteria which occur in the body of animals and plants, obtaining their organic food from there.</a:t>
            </a:r>
          </a:p>
          <a:p>
            <a:pPr eaLnBrk="1" hangingPunct="1"/>
            <a:r>
              <a:rPr lang="en-US" altLang="en-US"/>
              <a:t>Most of these bacteria are </a:t>
            </a:r>
            <a:r>
              <a:rPr lang="en-US" altLang="en-US" b="1"/>
              <a:t>pathogenic</a:t>
            </a:r>
            <a:r>
              <a:rPr lang="en-US" altLang="en-US"/>
              <a:t>, causing serious diseases in the host organisms either by exploiting them or by releasing poisonous secretions called toxins.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7EB28834-821D-4724-AFD4-C45981187C72}"/>
              </a:ext>
            </a:extLst>
          </p:cNvPr>
          <p:cNvSpPr>
            <a:spLocks noGrp="1"/>
          </p:cNvSpPr>
          <p:nvPr>
            <p:ph type="title"/>
          </p:nvPr>
        </p:nvSpPr>
        <p:spPr/>
        <p:txBody>
          <a:bodyPr/>
          <a:lstStyle/>
          <a:p>
            <a:pPr eaLnBrk="1" hangingPunct="1"/>
            <a:r>
              <a:rPr lang="en-US" altLang="en-US" b="1" u="sng"/>
              <a:t>Shape of Bacteria</a:t>
            </a:r>
            <a:endParaRPr lang="en-US" altLang="en-US"/>
          </a:p>
        </p:txBody>
      </p:sp>
      <p:sp>
        <p:nvSpPr>
          <p:cNvPr id="55299" name="Content Placeholder 2">
            <a:extLst>
              <a:ext uri="{FF2B5EF4-FFF2-40B4-BE49-F238E27FC236}">
                <a16:creationId xmlns:a16="http://schemas.microsoft.com/office/drawing/2014/main" id="{FCA46F4F-E342-427A-A3CB-23119C16FC5B}"/>
              </a:ext>
            </a:extLst>
          </p:cNvPr>
          <p:cNvSpPr>
            <a:spLocks noGrp="1"/>
          </p:cNvSpPr>
          <p:nvPr>
            <p:ph idx="1"/>
          </p:nvPr>
        </p:nvSpPr>
        <p:spPr/>
        <p:txBody>
          <a:bodyPr/>
          <a:lstStyle/>
          <a:p>
            <a:pPr eaLnBrk="1" hangingPunct="1"/>
            <a:r>
              <a:rPr lang="en-US" altLang="en-US">
                <a:solidFill>
                  <a:srgbClr val="003399"/>
                </a:solidFill>
              </a:rPr>
              <a:t>Cocci</a:t>
            </a:r>
            <a:r>
              <a:rPr lang="en-US" altLang="en-US"/>
              <a:t> – spherical/ oval shaped    major groups   </a:t>
            </a:r>
          </a:p>
          <a:p>
            <a:pPr eaLnBrk="1" hangingPunct="1"/>
            <a:r>
              <a:rPr lang="en-US" altLang="en-US">
                <a:solidFill>
                  <a:srgbClr val="003399"/>
                </a:solidFill>
              </a:rPr>
              <a:t>Bacilli</a:t>
            </a:r>
            <a:r>
              <a:rPr lang="en-US" altLang="en-US"/>
              <a:t> – rod shaped</a:t>
            </a:r>
          </a:p>
          <a:p>
            <a:pPr eaLnBrk="1" hangingPunct="1"/>
            <a:r>
              <a:rPr lang="en-US" altLang="en-US">
                <a:solidFill>
                  <a:srgbClr val="003399"/>
                </a:solidFill>
              </a:rPr>
              <a:t>Vibrios</a:t>
            </a:r>
            <a:r>
              <a:rPr lang="en-US" altLang="en-US"/>
              <a:t> – comma shaped</a:t>
            </a:r>
          </a:p>
          <a:p>
            <a:pPr eaLnBrk="1" hangingPunct="1"/>
            <a:r>
              <a:rPr lang="en-US" altLang="en-US">
                <a:solidFill>
                  <a:srgbClr val="003399"/>
                </a:solidFill>
              </a:rPr>
              <a:t>Spirilla</a:t>
            </a:r>
            <a:r>
              <a:rPr lang="en-US" altLang="en-US"/>
              <a:t> – rigid spiral forms</a:t>
            </a:r>
          </a:p>
          <a:p>
            <a:pPr eaLnBrk="1" hangingPunct="1"/>
            <a:r>
              <a:rPr lang="en-US" altLang="en-US">
                <a:solidFill>
                  <a:srgbClr val="003399"/>
                </a:solidFill>
              </a:rPr>
              <a:t>Spirochetes</a:t>
            </a:r>
            <a:r>
              <a:rPr lang="en-US" altLang="en-US"/>
              <a:t> – flexible spiral forms</a:t>
            </a:r>
          </a:p>
          <a:p>
            <a:pPr eaLnBrk="1" hangingPunct="1"/>
            <a:r>
              <a:rPr lang="en-US" altLang="en-US">
                <a:solidFill>
                  <a:srgbClr val="003399"/>
                </a:solidFill>
              </a:rPr>
              <a:t>Actinomycetes </a:t>
            </a:r>
            <a:r>
              <a:rPr lang="en-US" altLang="en-US"/>
              <a:t>– branching filamentous bacteria</a:t>
            </a:r>
          </a:p>
          <a:p>
            <a:pPr eaLnBrk="1" hangingPunct="1"/>
            <a:r>
              <a:rPr lang="en-US" altLang="en-US">
                <a:solidFill>
                  <a:srgbClr val="003399"/>
                </a:solidFill>
              </a:rPr>
              <a:t>Mycoplasmas</a:t>
            </a:r>
            <a:r>
              <a:rPr lang="en-US" altLang="en-US"/>
              <a:t> – lack cell wall</a:t>
            </a:r>
          </a:p>
          <a:p>
            <a:pPr eaLnBrk="1" hangingPunct="1"/>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01FEDD87-088F-4C0E-8F91-C00B611AED09}"/>
              </a:ext>
            </a:extLst>
          </p:cNvPr>
          <p:cNvSpPr>
            <a:spLocks noGrp="1"/>
          </p:cNvSpPr>
          <p:nvPr>
            <p:ph type="title"/>
          </p:nvPr>
        </p:nvSpPr>
        <p:spPr>
          <a:xfrm>
            <a:off x="457200" y="0"/>
            <a:ext cx="8229600" cy="1143000"/>
          </a:xfrm>
        </p:spPr>
        <p:txBody>
          <a:bodyPr/>
          <a:lstStyle/>
          <a:p>
            <a:pPr eaLnBrk="1" hangingPunct="1"/>
            <a:r>
              <a:rPr lang="en-US" altLang="en-US" b="1" u="sng"/>
              <a:t>Arrangement of bacteria: Cocci</a:t>
            </a:r>
            <a:endParaRPr lang="en-US" altLang="en-US"/>
          </a:p>
        </p:txBody>
      </p:sp>
      <p:pic>
        <p:nvPicPr>
          <p:cNvPr id="11" name="Picture 12">
            <a:extLst>
              <a:ext uri="{FF2B5EF4-FFF2-40B4-BE49-F238E27FC236}">
                <a16:creationId xmlns:a16="http://schemas.microsoft.com/office/drawing/2014/main" id="{451160A5-8981-4793-A086-1DC3352C4A5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800600" y="1676400"/>
            <a:ext cx="723900" cy="714375"/>
          </a:xfrm>
        </p:spPr>
      </p:pic>
      <p:pic>
        <p:nvPicPr>
          <p:cNvPr id="4" name="Picture 9">
            <a:extLst>
              <a:ext uri="{FF2B5EF4-FFF2-40B4-BE49-F238E27FC236}">
                <a16:creationId xmlns:a16="http://schemas.microsoft.com/office/drawing/2014/main" id="{4FCE15EF-B804-4337-B9C0-105771CA3C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828800"/>
            <a:ext cx="1600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a:extLst>
              <a:ext uri="{FF2B5EF4-FFF2-40B4-BE49-F238E27FC236}">
                <a16:creationId xmlns:a16="http://schemas.microsoft.com/office/drawing/2014/main" id="{C41AF1CF-A893-421A-AE97-750C3FCDC0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4343400"/>
            <a:ext cx="34480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9">
            <a:extLst>
              <a:ext uri="{FF2B5EF4-FFF2-40B4-BE49-F238E27FC236}">
                <a16:creationId xmlns:a16="http://schemas.microsoft.com/office/drawing/2014/main" id="{6B0014F4-BE83-48E3-978F-1A104D788248}"/>
              </a:ext>
            </a:extLst>
          </p:cNvPr>
          <p:cNvSpPr>
            <a:spLocks noChangeArrowheads="1"/>
          </p:cNvSpPr>
          <p:nvPr/>
        </p:nvSpPr>
        <p:spPr bwMode="auto">
          <a:xfrm>
            <a:off x="1752600" y="3962400"/>
            <a:ext cx="3067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Constantia" panose="02030602050306030303" pitchFamily="18" charset="0"/>
              </a:rPr>
              <a:t>Cocci in chain - Streptococci</a:t>
            </a:r>
          </a:p>
        </p:txBody>
      </p:sp>
      <p:sp>
        <p:nvSpPr>
          <p:cNvPr id="7" name="Rectangle 22">
            <a:extLst>
              <a:ext uri="{FF2B5EF4-FFF2-40B4-BE49-F238E27FC236}">
                <a16:creationId xmlns:a16="http://schemas.microsoft.com/office/drawing/2014/main" id="{E453D318-0B94-45F9-9BC1-41B933E0B170}"/>
              </a:ext>
            </a:extLst>
          </p:cNvPr>
          <p:cNvSpPr>
            <a:spLocks noChangeArrowheads="1"/>
          </p:cNvSpPr>
          <p:nvPr/>
        </p:nvSpPr>
        <p:spPr bwMode="auto">
          <a:xfrm>
            <a:off x="4724400" y="1371600"/>
            <a:ext cx="94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Constantia" panose="02030602050306030303" pitchFamily="18" charset="0"/>
              </a:rPr>
              <a:t>Coccus</a:t>
            </a:r>
          </a:p>
        </p:txBody>
      </p:sp>
      <p:pic>
        <p:nvPicPr>
          <p:cNvPr id="8" name="Picture 26">
            <a:extLst>
              <a:ext uri="{FF2B5EF4-FFF2-40B4-BE49-F238E27FC236}">
                <a16:creationId xmlns:a16="http://schemas.microsoft.com/office/drawing/2014/main" id="{33756EA6-E6C6-429C-A35E-07B497560C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590800"/>
            <a:ext cx="43624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3">
            <a:extLst>
              <a:ext uri="{FF2B5EF4-FFF2-40B4-BE49-F238E27FC236}">
                <a16:creationId xmlns:a16="http://schemas.microsoft.com/office/drawing/2014/main" id="{E2DD4A47-A824-43C6-BA73-06F849B2E5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343400"/>
            <a:ext cx="3048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8">
            <a:extLst>
              <a:ext uri="{FF2B5EF4-FFF2-40B4-BE49-F238E27FC236}">
                <a16:creationId xmlns:a16="http://schemas.microsoft.com/office/drawing/2014/main" id="{53C2481F-C654-45EE-A2E6-69D5EF34171B}"/>
              </a:ext>
            </a:extLst>
          </p:cNvPr>
          <p:cNvSpPr>
            <a:spLocks noChangeArrowheads="1"/>
          </p:cNvSpPr>
          <p:nvPr/>
        </p:nvSpPr>
        <p:spPr bwMode="auto">
          <a:xfrm>
            <a:off x="5867400" y="266700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Constantia" panose="02030602050306030303" pitchFamily="18" charset="0"/>
              </a:rPr>
              <a:t>Tetrad – groups of four</a:t>
            </a:r>
          </a:p>
        </p:txBody>
      </p:sp>
      <p:sp>
        <p:nvSpPr>
          <p:cNvPr id="12" name="Rectangle 16">
            <a:extLst>
              <a:ext uri="{FF2B5EF4-FFF2-40B4-BE49-F238E27FC236}">
                <a16:creationId xmlns:a16="http://schemas.microsoft.com/office/drawing/2014/main" id="{D16F679B-35A5-4E85-AF46-D8DF99080C95}"/>
              </a:ext>
            </a:extLst>
          </p:cNvPr>
          <p:cNvSpPr>
            <a:spLocks noChangeArrowheads="1"/>
          </p:cNvSpPr>
          <p:nvPr/>
        </p:nvSpPr>
        <p:spPr bwMode="auto">
          <a:xfrm>
            <a:off x="762000" y="22860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Constantia" panose="02030602050306030303" pitchFamily="18" charset="0"/>
              </a:rPr>
              <a:t>Cocci in pair – Diplococcus</a:t>
            </a:r>
          </a:p>
        </p:txBody>
      </p:sp>
      <p:pic>
        <p:nvPicPr>
          <p:cNvPr id="13" name="Picture 25">
            <a:extLst>
              <a:ext uri="{FF2B5EF4-FFF2-40B4-BE49-F238E27FC236}">
                <a16:creationId xmlns:a16="http://schemas.microsoft.com/office/drawing/2014/main" id="{65F9C552-852F-46BB-A8C5-BCA39D931A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1219200"/>
            <a:ext cx="191452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4">
            <a:extLst>
              <a:ext uri="{FF2B5EF4-FFF2-40B4-BE49-F238E27FC236}">
                <a16:creationId xmlns:a16="http://schemas.microsoft.com/office/drawing/2014/main" id="{66E50C8A-2DC6-49EC-9524-D4515B90A3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1371600"/>
            <a:ext cx="9048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0">
            <a:extLst>
              <a:ext uri="{FF2B5EF4-FFF2-40B4-BE49-F238E27FC236}">
                <a16:creationId xmlns:a16="http://schemas.microsoft.com/office/drawing/2014/main" id="{C8A467EF-EBCF-4229-90BE-C8907FAFFA0C}"/>
              </a:ext>
            </a:extLst>
          </p:cNvPr>
          <p:cNvSpPr>
            <a:spLocks noChangeArrowheads="1"/>
          </p:cNvSpPr>
          <p:nvPr/>
        </p:nvSpPr>
        <p:spPr bwMode="auto">
          <a:xfrm>
            <a:off x="914400" y="5791200"/>
            <a:ext cx="320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Constantia" panose="02030602050306030303" pitchFamily="18" charset="0"/>
              </a:rPr>
              <a:t>Cocci in cluster - Staphylococci</a:t>
            </a:r>
          </a:p>
        </p:txBody>
      </p:sp>
      <p:sp>
        <p:nvSpPr>
          <p:cNvPr id="16" name="Rectangle 17">
            <a:extLst>
              <a:ext uri="{FF2B5EF4-FFF2-40B4-BE49-F238E27FC236}">
                <a16:creationId xmlns:a16="http://schemas.microsoft.com/office/drawing/2014/main" id="{09CBC606-B868-4BFF-BF2F-BD709F711F61}"/>
              </a:ext>
            </a:extLst>
          </p:cNvPr>
          <p:cNvSpPr>
            <a:spLocks noChangeArrowheads="1"/>
          </p:cNvSpPr>
          <p:nvPr/>
        </p:nvSpPr>
        <p:spPr bwMode="auto">
          <a:xfrm>
            <a:off x="5562600" y="58674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Constantia" panose="02030602050306030303" pitchFamily="18" charset="0"/>
              </a:rPr>
              <a:t>Sarcina – groups of eight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ssolve">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dissolve">
                                      <p:cBhvr>
                                        <p:cTn id="30" dur="500"/>
                                        <p:tgtEl>
                                          <p:spTgt spid="9"/>
                                        </p:tgtEl>
                                      </p:cBhvr>
                                    </p:animEffect>
                                  </p:childTnLst>
                                </p:cTn>
                              </p:par>
                            </p:childTnLst>
                          </p:cTn>
                        </p:par>
                        <p:par>
                          <p:cTn id="31" fill="hold" nodeType="afterGroup">
                            <p:stCondLst>
                              <p:cond delay="500"/>
                            </p:stCondLst>
                            <p:childTnLst>
                              <p:par>
                                <p:cTn id="32" presetID="9"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dissolve">
                                      <p:cBhvr>
                                        <p:cTn id="34" dur="500"/>
                                        <p:tgtEl>
                                          <p:spTgt spid="1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dissolve">
                                      <p:cBhvr>
                                        <p:cTn id="39" dur="500"/>
                                        <p:tgtEl>
                                          <p:spTgt spid="11"/>
                                        </p:tgtEl>
                                      </p:cBhvr>
                                    </p:animEffect>
                                  </p:childTnLst>
                                </p:cTn>
                              </p:par>
                            </p:childTnLst>
                          </p:cTn>
                        </p:par>
                        <p:par>
                          <p:cTn id="40" fill="hold" nodeType="afterGroup">
                            <p:stCondLst>
                              <p:cond delay="500"/>
                            </p:stCondLst>
                            <p:childTnLst>
                              <p:par>
                                <p:cTn id="41" presetID="9"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dissolve">
                                      <p:cBhvr>
                                        <p:cTn id="43" dur="500"/>
                                        <p:tgtEl>
                                          <p:spTgt spid="12"/>
                                        </p:tgtEl>
                                      </p:cBhvr>
                                    </p:animEffect>
                                  </p:childTnLst>
                                </p:cTn>
                              </p:par>
                              <p:par>
                                <p:cTn id="44" presetID="9" presetClass="entr" presetSubtype="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dissolve">
                                      <p:cBhvr>
                                        <p:cTn id="46" dur="500"/>
                                        <p:tgtEl>
                                          <p:spTgt spid="13"/>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9" presetClass="entr" presetSubtype="0"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dissolve">
                                      <p:cBhvr>
                                        <p:cTn id="51" dur="500"/>
                                        <p:tgtEl>
                                          <p:spTgt spid="14"/>
                                        </p:tgtEl>
                                      </p:cBhvr>
                                    </p:animEffect>
                                  </p:childTnLst>
                                </p:cTn>
                              </p:par>
                            </p:childTnLst>
                          </p:cTn>
                        </p:par>
                        <p:par>
                          <p:cTn id="52" fill="hold" nodeType="afterGroup">
                            <p:stCondLst>
                              <p:cond delay="500"/>
                            </p:stCondLst>
                            <p:childTnLst>
                              <p:par>
                                <p:cTn id="53" presetID="9"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dissolve">
                                      <p:cBhvr>
                                        <p:cTn id="55" dur="500"/>
                                        <p:tgtEl>
                                          <p:spTgt spid="15"/>
                                        </p:tgtEl>
                                      </p:cBhvr>
                                    </p:animEffect>
                                  </p:childTnLst>
                                </p:cTn>
                              </p:par>
                            </p:childTnLst>
                          </p:cTn>
                        </p:par>
                        <p:par>
                          <p:cTn id="56" fill="hold" nodeType="afterGroup">
                            <p:stCondLst>
                              <p:cond delay="1000"/>
                            </p:stCondLst>
                            <p:childTnLst>
                              <p:par>
                                <p:cTn id="57" presetID="9"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dissolve">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2" grpId="0"/>
      <p:bldP spid="15" grpId="0"/>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BDDB6-F6EF-4555-AB5C-C8560B3FDFC5}"/>
              </a:ext>
            </a:extLst>
          </p:cNvPr>
          <p:cNvSpPr>
            <a:spLocks noGrp="1"/>
          </p:cNvSpPr>
          <p:nvPr>
            <p:ph type="title"/>
          </p:nvPr>
        </p:nvSpPr>
        <p:spPr>
          <a:xfrm>
            <a:off x="457200" y="0"/>
            <a:ext cx="8229600" cy="1219200"/>
          </a:xfrm>
        </p:spPr>
        <p:txBody>
          <a:bodyPr>
            <a:normAutofit fontScale="90000"/>
          </a:bodyPr>
          <a:lstStyle/>
          <a:p>
            <a:pPr eaLnBrk="1" fontAlgn="auto" hangingPunct="1">
              <a:spcAft>
                <a:spcPts val="0"/>
              </a:spcAft>
              <a:defRPr/>
            </a:pPr>
            <a:r>
              <a:rPr lang="en-US" b="1" u="sng" dirty="0"/>
              <a:t>Arrangement of bacteria: Bacilli</a:t>
            </a:r>
            <a:endParaRPr lang="en-US" dirty="0"/>
          </a:p>
        </p:txBody>
      </p:sp>
      <p:pic>
        <p:nvPicPr>
          <p:cNvPr id="57347" name="Picture 6" descr="427px-Arrangement_of_bacilli_bacteria">
            <a:extLst>
              <a:ext uri="{FF2B5EF4-FFF2-40B4-BE49-F238E27FC236}">
                <a16:creationId xmlns:a16="http://schemas.microsoft.com/office/drawing/2014/main" id="{9470D016-1193-4122-8AA3-60768A83269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1600200"/>
            <a:ext cx="7848600" cy="4876800"/>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98FEEBD9-C01E-458A-989F-DD6B5FE170B1}"/>
              </a:ext>
            </a:extLst>
          </p:cNvPr>
          <p:cNvSpPr>
            <a:spLocks noGrp="1"/>
          </p:cNvSpPr>
          <p:nvPr>
            <p:ph type="title"/>
          </p:nvPr>
        </p:nvSpPr>
        <p:spPr>
          <a:xfrm>
            <a:off x="457200" y="0"/>
            <a:ext cx="8229600" cy="1295400"/>
          </a:xfrm>
        </p:spPr>
        <p:txBody>
          <a:bodyPr/>
          <a:lstStyle/>
          <a:p>
            <a:pPr eaLnBrk="1" hangingPunct="1"/>
            <a:r>
              <a:rPr lang="en-US" altLang="en-US" b="1" u="sng"/>
              <a:t>Other shapes of bacteria</a:t>
            </a:r>
            <a:endParaRPr lang="en-US" altLang="en-US"/>
          </a:p>
        </p:txBody>
      </p:sp>
      <p:pic>
        <p:nvPicPr>
          <p:cNvPr id="58371" name="Picture 11" descr="Image3">
            <a:extLst>
              <a:ext uri="{FF2B5EF4-FFF2-40B4-BE49-F238E27FC236}">
                <a16:creationId xmlns:a16="http://schemas.microsoft.com/office/drawing/2014/main" id="{A8EDCB5D-551C-42C3-96E0-278111A1A1C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0" y="1219200"/>
            <a:ext cx="4400550" cy="4029075"/>
          </a:xfrm>
          <a:ln>
            <a:solidFill>
              <a:schemeClr val="tx1"/>
            </a:solidFill>
            <a:miter lim="800000"/>
            <a:headEnd/>
            <a:tailEnd/>
          </a:ln>
        </p:spPr>
      </p:pic>
      <p:sp>
        <p:nvSpPr>
          <p:cNvPr id="58372" name="Rectangle 4">
            <a:extLst>
              <a:ext uri="{FF2B5EF4-FFF2-40B4-BE49-F238E27FC236}">
                <a16:creationId xmlns:a16="http://schemas.microsoft.com/office/drawing/2014/main" id="{8F35B9B9-76E6-43EC-AF35-AF461ABD79D7}"/>
              </a:ext>
            </a:extLst>
          </p:cNvPr>
          <p:cNvSpPr>
            <a:spLocks noChangeArrowheads="1"/>
          </p:cNvSpPr>
          <p:nvPr/>
        </p:nvSpPr>
        <p:spPr bwMode="auto">
          <a:xfrm>
            <a:off x="4953000" y="3886200"/>
            <a:ext cx="814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Constantia" panose="02030602050306030303" pitchFamily="18" charset="0"/>
              </a:rPr>
              <a:t>Spirilla</a:t>
            </a:r>
          </a:p>
        </p:txBody>
      </p:sp>
      <p:pic>
        <p:nvPicPr>
          <p:cNvPr id="58373" name="Picture 7">
            <a:extLst>
              <a:ext uri="{FF2B5EF4-FFF2-40B4-BE49-F238E27FC236}">
                <a16:creationId xmlns:a16="http://schemas.microsoft.com/office/drawing/2014/main" id="{13009051-A334-428B-98D4-76B7BDF4D9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295400"/>
            <a:ext cx="2466975"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Rectangle 6">
            <a:extLst>
              <a:ext uri="{FF2B5EF4-FFF2-40B4-BE49-F238E27FC236}">
                <a16:creationId xmlns:a16="http://schemas.microsoft.com/office/drawing/2014/main" id="{5E6A70B8-3639-4E83-83D3-A917C20E84B0}"/>
              </a:ext>
            </a:extLst>
          </p:cNvPr>
          <p:cNvSpPr>
            <a:spLocks noChangeArrowheads="1"/>
          </p:cNvSpPr>
          <p:nvPr/>
        </p:nvSpPr>
        <p:spPr bwMode="auto">
          <a:xfrm>
            <a:off x="1295400" y="3352800"/>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Constantia" panose="02030602050306030303" pitchFamily="18" charset="0"/>
              </a:rPr>
              <a:t>Comma shaped</a:t>
            </a:r>
          </a:p>
        </p:txBody>
      </p:sp>
      <p:pic>
        <p:nvPicPr>
          <p:cNvPr id="58375" name="Picture 9" descr="fresh_water-spirochetes_single">
            <a:extLst>
              <a:ext uri="{FF2B5EF4-FFF2-40B4-BE49-F238E27FC236}">
                <a16:creationId xmlns:a16="http://schemas.microsoft.com/office/drawing/2014/main" id="{E84CD7C3-9423-48A3-8A8D-632F858189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24400"/>
            <a:ext cx="3186113" cy="136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6" name="Rectangle 8">
            <a:extLst>
              <a:ext uri="{FF2B5EF4-FFF2-40B4-BE49-F238E27FC236}">
                <a16:creationId xmlns:a16="http://schemas.microsoft.com/office/drawing/2014/main" id="{1DDBFE07-F447-4F09-AF06-E941252EC7B9}"/>
              </a:ext>
            </a:extLst>
          </p:cNvPr>
          <p:cNvSpPr>
            <a:spLocks noChangeArrowheads="1"/>
          </p:cNvSpPr>
          <p:nvPr/>
        </p:nvSpPr>
        <p:spPr bwMode="auto">
          <a:xfrm>
            <a:off x="990600" y="6172200"/>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Constantia" panose="02030602050306030303" pitchFamily="18" charset="0"/>
              </a:rPr>
              <a:t>Spirochets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799690F3-DA0B-4E35-B112-673BB971468D}"/>
              </a:ext>
            </a:extLst>
          </p:cNvPr>
          <p:cNvSpPr>
            <a:spLocks noGrp="1"/>
          </p:cNvSpPr>
          <p:nvPr>
            <p:ph type="title"/>
          </p:nvPr>
        </p:nvSpPr>
        <p:spPr/>
        <p:txBody>
          <a:bodyPr/>
          <a:lstStyle/>
          <a:p>
            <a:pPr eaLnBrk="1" hangingPunct="1"/>
            <a:r>
              <a:rPr lang="en-US" altLang="en-US" b="1" u="sng"/>
              <a:t>Anatomy of a Bacterial Cell</a:t>
            </a:r>
            <a:endParaRPr lang="en-US" altLang="en-US"/>
          </a:p>
        </p:txBody>
      </p:sp>
      <p:pic>
        <p:nvPicPr>
          <p:cNvPr id="4" name="Picture 10" descr="prokaryotic">
            <a:extLst>
              <a:ext uri="{FF2B5EF4-FFF2-40B4-BE49-F238E27FC236}">
                <a16:creationId xmlns:a16="http://schemas.microsoft.com/office/drawing/2014/main" id="{E5DE3D71-0623-486A-8353-4C022F34D90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00225" y="2090738"/>
            <a:ext cx="5543550" cy="40767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3CEF5B68-1056-4A92-89BF-672B7FCB4D94}"/>
              </a:ext>
            </a:extLst>
          </p:cNvPr>
          <p:cNvSpPr>
            <a:spLocks noGrp="1"/>
          </p:cNvSpPr>
          <p:nvPr>
            <p:ph type="title"/>
          </p:nvPr>
        </p:nvSpPr>
        <p:spPr/>
        <p:txBody>
          <a:bodyPr/>
          <a:lstStyle/>
          <a:p>
            <a:pPr eaLnBrk="1" hangingPunct="1"/>
            <a:endParaRPr lang="en-US" altLang="en-US"/>
          </a:p>
        </p:txBody>
      </p:sp>
      <p:pic>
        <p:nvPicPr>
          <p:cNvPr id="60419" name="Picture 5">
            <a:extLst>
              <a:ext uri="{FF2B5EF4-FFF2-40B4-BE49-F238E27FC236}">
                <a16:creationId xmlns:a16="http://schemas.microsoft.com/office/drawing/2014/main" id="{91AD3356-15C4-443C-AEC6-D025FBA8B5F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720850"/>
            <a:ext cx="3962400" cy="3917950"/>
          </a:xfrm>
        </p:spPr>
      </p:pic>
      <p:pic>
        <p:nvPicPr>
          <p:cNvPr id="60420" name="Picture 11" descr="amphilopho">
            <a:extLst>
              <a:ext uri="{FF2B5EF4-FFF2-40B4-BE49-F238E27FC236}">
                <a16:creationId xmlns:a16="http://schemas.microsoft.com/office/drawing/2014/main" id="{1E123BD8-914F-483F-BAE9-155E0D364F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638800"/>
            <a:ext cx="341947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Rectangle 6">
            <a:extLst>
              <a:ext uri="{FF2B5EF4-FFF2-40B4-BE49-F238E27FC236}">
                <a16:creationId xmlns:a16="http://schemas.microsoft.com/office/drawing/2014/main" id="{1554AFD3-F6BF-4654-A8FD-E9C38F7C1B2F}"/>
              </a:ext>
            </a:extLst>
          </p:cNvPr>
          <p:cNvSpPr>
            <a:spLocks noChangeArrowheads="1"/>
          </p:cNvSpPr>
          <p:nvPr/>
        </p:nvSpPr>
        <p:spPr bwMode="auto">
          <a:xfrm>
            <a:off x="5562600" y="1676400"/>
            <a:ext cx="2819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3399"/>
                </a:solidFill>
                <a:latin typeface="Constantia" panose="02030602050306030303" pitchFamily="18" charset="0"/>
              </a:rPr>
              <a:t>Polar/ Monotrichous</a:t>
            </a:r>
            <a:r>
              <a:rPr lang="en-US" altLang="en-US">
                <a:latin typeface="Constantia" panose="02030602050306030303" pitchFamily="18" charset="0"/>
              </a:rPr>
              <a:t> – single flagellum at one pole</a:t>
            </a:r>
          </a:p>
        </p:txBody>
      </p:sp>
      <p:sp>
        <p:nvSpPr>
          <p:cNvPr id="60422" name="Rectangle 7">
            <a:extLst>
              <a:ext uri="{FF2B5EF4-FFF2-40B4-BE49-F238E27FC236}">
                <a16:creationId xmlns:a16="http://schemas.microsoft.com/office/drawing/2014/main" id="{CB1CB383-AC88-44CC-97F9-576F3FDD1818}"/>
              </a:ext>
            </a:extLst>
          </p:cNvPr>
          <p:cNvSpPr>
            <a:spLocks noChangeArrowheads="1"/>
          </p:cNvSpPr>
          <p:nvPr/>
        </p:nvSpPr>
        <p:spPr bwMode="auto">
          <a:xfrm>
            <a:off x="5562600" y="2590800"/>
            <a:ext cx="2439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3399"/>
                </a:solidFill>
                <a:latin typeface="Constantia" panose="02030602050306030303" pitchFamily="18" charset="0"/>
              </a:rPr>
              <a:t>Lophotrious</a:t>
            </a:r>
            <a:r>
              <a:rPr lang="en-US" altLang="en-US">
                <a:latin typeface="Constantia" panose="02030602050306030303" pitchFamily="18" charset="0"/>
              </a:rPr>
              <a:t> – tuft of flagella at one pole</a:t>
            </a:r>
          </a:p>
        </p:txBody>
      </p:sp>
      <p:sp>
        <p:nvSpPr>
          <p:cNvPr id="60423" name="Rectangle 8">
            <a:extLst>
              <a:ext uri="{FF2B5EF4-FFF2-40B4-BE49-F238E27FC236}">
                <a16:creationId xmlns:a16="http://schemas.microsoft.com/office/drawing/2014/main" id="{ACB1C491-08C6-4AB6-ACE5-C9BBB174978A}"/>
              </a:ext>
            </a:extLst>
          </p:cNvPr>
          <p:cNvSpPr>
            <a:spLocks noChangeArrowheads="1"/>
          </p:cNvSpPr>
          <p:nvPr/>
        </p:nvSpPr>
        <p:spPr bwMode="auto">
          <a:xfrm>
            <a:off x="5715000" y="3657600"/>
            <a:ext cx="23288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3399"/>
                </a:solidFill>
                <a:latin typeface="Constantia" panose="02030602050306030303" pitchFamily="18" charset="0"/>
              </a:rPr>
              <a:t>Amphitrichous</a:t>
            </a:r>
            <a:r>
              <a:rPr lang="en-US" altLang="en-US">
                <a:latin typeface="Constantia" panose="02030602050306030303" pitchFamily="18" charset="0"/>
              </a:rPr>
              <a:t> – flagella at both poles</a:t>
            </a:r>
          </a:p>
        </p:txBody>
      </p:sp>
      <p:sp>
        <p:nvSpPr>
          <p:cNvPr id="60424" name="Rectangle 9">
            <a:extLst>
              <a:ext uri="{FF2B5EF4-FFF2-40B4-BE49-F238E27FC236}">
                <a16:creationId xmlns:a16="http://schemas.microsoft.com/office/drawing/2014/main" id="{667D100D-7A54-441E-9B43-7C5E2107588E}"/>
              </a:ext>
            </a:extLst>
          </p:cNvPr>
          <p:cNvSpPr>
            <a:spLocks noChangeArrowheads="1"/>
          </p:cNvSpPr>
          <p:nvPr/>
        </p:nvSpPr>
        <p:spPr bwMode="auto">
          <a:xfrm>
            <a:off x="5715000" y="4724400"/>
            <a:ext cx="2944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3399"/>
                </a:solidFill>
                <a:latin typeface="Constantia" panose="02030602050306030303" pitchFamily="18" charset="0"/>
              </a:rPr>
              <a:t>Peritrichous</a:t>
            </a:r>
            <a:r>
              <a:rPr lang="en-US" altLang="en-US">
                <a:latin typeface="Constantia" panose="02030602050306030303" pitchFamily="18" charset="0"/>
              </a:rPr>
              <a:t> – flagella all over</a:t>
            </a:r>
          </a:p>
        </p:txBody>
      </p:sp>
      <p:sp>
        <p:nvSpPr>
          <p:cNvPr id="60425" name="Rectangle 10">
            <a:extLst>
              <a:ext uri="{FF2B5EF4-FFF2-40B4-BE49-F238E27FC236}">
                <a16:creationId xmlns:a16="http://schemas.microsoft.com/office/drawing/2014/main" id="{1880CDC1-F2A7-4375-B02D-AA41BF037128}"/>
              </a:ext>
            </a:extLst>
          </p:cNvPr>
          <p:cNvSpPr>
            <a:spLocks noChangeArrowheads="1"/>
          </p:cNvSpPr>
          <p:nvPr/>
        </p:nvSpPr>
        <p:spPr bwMode="auto">
          <a:xfrm>
            <a:off x="5791200" y="5562600"/>
            <a:ext cx="2895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3399"/>
                </a:solidFill>
                <a:latin typeface="Constantia" panose="02030602050306030303" pitchFamily="18" charset="0"/>
              </a:rPr>
              <a:t>Amphilophotrichous</a:t>
            </a:r>
            <a:r>
              <a:rPr lang="en-US" altLang="en-US">
                <a:latin typeface="Constantia" panose="02030602050306030303" pitchFamily="18" charset="0"/>
              </a:rPr>
              <a:t> – tuft of flagella at both ends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4D435-5733-4A9C-A724-61EEF3BBF229}"/>
              </a:ext>
            </a:extLst>
          </p:cNvPr>
          <p:cNvSpPr>
            <a:spLocks noGrp="1"/>
          </p:cNvSpPr>
          <p:nvPr>
            <p:ph type="title"/>
          </p:nvPr>
        </p:nvSpPr>
        <p:spPr/>
        <p:txBody>
          <a:bodyPr>
            <a:normAutofit fontScale="90000"/>
          </a:bodyPr>
          <a:lstStyle/>
          <a:p>
            <a:pPr eaLnBrk="1" fontAlgn="auto" hangingPunct="1">
              <a:spcAft>
                <a:spcPts val="0"/>
              </a:spcAft>
              <a:defRPr/>
            </a:pPr>
            <a:r>
              <a:rPr lang="en-US" sz="4000" b="1" dirty="0" err="1"/>
              <a:t>P</a:t>
            </a:r>
            <a:r>
              <a:rPr lang="en-US" b="1" dirty="0" err="1"/>
              <a:t>leomorphism</a:t>
            </a:r>
            <a:r>
              <a:rPr lang="en-US" b="1" dirty="0"/>
              <a:t> &amp; Involution forms</a:t>
            </a:r>
            <a:endParaRPr lang="en-US" dirty="0"/>
          </a:p>
        </p:txBody>
      </p:sp>
      <p:sp>
        <p:nvSpPr>
          <p:cNvPr id="61443" name="Content Placeholder 2">
            <a:extLst>
              <a:ext uri="{FF2B5EF4-FFF2-40B4-BE49-F238E27FC236}">
                <a16:creationId xmlns:a16="http://schemas.microsoft.com/office/drawing/2014/main" id="{4BB6185D-92E0-4A49-9144-491C27BBEE7F}"/>
              </a:ext>
            </a:extLst>
          </p:cNvPr>
          <p:cNvSpPr>
            <a:spLocks noGrp="1"/>
          </p:cNvSpPr>
          <p:nvPr>
            <p:ph idx="1"/>
          </p:nvPr>
        </p:nvSpPr>
        <p:spPr/>
        <p:txBody>
          <a:bodyPr/>
          <a:lstStyle/>
          <a:p>
            <a:pPr eaLnBrk="1" hangingPunct="1"/>
            <a:r>
              <a:rPr lang="en-US" altLang="en-US">
                <a:solidFill>
                  <a:srgbClr val="003399"/>
                </a:solidFill>
              </a:rPr>
              <a:t>Pleomorphism</a:t>
            </a:r>
            <a:r>
              <a:rPr lang="en-US" altLang="en-US"/>
              <a:t> – great variation in shape &amp; size of individual cells e.g. Proteus species</a:t>
            </a:r>
          </a:p>
          <a:p>
            <a:pPr eaLnBrk="1" hangingPunct="1"/>
            <a:endParaRPr lang="en-US" altLang="en-US"/>
          </a:p>
          <a:p>
            <a:pPr eaLnBrk="1" hangingPunct="1"/>
            <a:r>
              <a:rPr lang="en-US" altLang="en-US">
                <a:solidFill>
                  <a:srgbClr val="003399"/>
                </a:solidFill>
              </a:rPr>
              <a:t>Involution forms</a:t>
            </a:r>
            <a:r>
              <a:rPr lang="en-US" altLang="en-US"/>
              <a:t> – swollen &amp; aberrant forms in ageing cultures, especially in the presence of high salt concentration e.g. plague bacillus</a:t>
            </a:r>
          </a:p>
          <a:p>
            <a:pPr eaLnBrk="1" hangingPunct="1"/>
            <a:endParaRPr lang="en-US" altLang="en-US"/>
          </a:p>
          <a:p>
            <a:pPr eaLnBrk="1" hangingPunct="1"/>
            <a:r>
              <a:rPr lang="en-US" altLang="en-US"/>
              <a:t>Cause – defective cell wall synthesis</a:t>
            </a:r>
          </a:p>
          <a:p>
            <a:pPr eaLnBrk="1" hangingPunct="1"/>
            <a:endParaRPr lang="en-US"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AD6E4514-61F6-412E-A993-E4767336751B}"/>
              </a:ext>
            </a:extLst>
          </p:cNvPr>
          <p:cNvSpPr>
            <a:spLocks noGrp="1"/>
          </p:cNvSpPr>
          <p:nvPr>
            <p:ph type="title"/>
          </p:nvPr>
        </p:nvSpPr>
        <p:spPr/>
        <p:txBody>
          <a:bodyPr/>
          <a:lstStyle/>
          <a:p>
            <a:pPr eaLnBrk="1" hangingPunct="1"/>
            <a:r>
              <a:rPr lang="en-US" altLang="en-US" b="1"/>
              <a:t>Nomenclature</a:t>
            </a:r>
            <a:endParaRPr lang="en-US" altLang="en-US"/>
          </a:p>
        </p:txBody>
      </p:sp>
      <p:sp>
        <p:nvSpPr>
          <p:cNvPr id="62467" name="Content Placeholder 2">
            <a:extLst>
              <a:ext uri="{FF2B5EF4-FFF2-40B4-BE49-F238E27FC236}">
                <a16:creationId xmlns:a16="http://schemas.microsoft.com/office/drawing/2014/main" id="{FAB42E54-B95D-4A10-8C9C-8D2A1F7D848B}"/>
              </a:ext>
            </a:extLst>
          </p:cNvPr>
          <p:cNvSpPr>
            <a:spLocks noGrp="1"/>
          </p:cNvSpPr>
          <p:nvPr>
            <p:ph idx="1"/>
          </p:nvPr>
        </p:nvSpPr>
        <p:spPr/>
        <p:txBody>
          <a:bodyPr/>
          <a:lstStyle/>
          <a:p>
            <a:pPr eaLnBrk="1" hangingPunct="1"/>
            <a:r>
              <a:rPr lang="en-US" altLang="en-US"/>
              <a:t>Two kinds of name are given to bacteria</a:t>
            </a:r>
          </a:p>
          <a:p>
            <a:pPr lvl="1" eaLnBrk="1" hangingPunct="1"/>
            <a:r>
              <a:rPr lang="en-US" altLang="en-US">
                <a:solidFill>
                  <a:srgbClr val="003399"/>
                </a:solidFill>
              </a:rPr>
              <a:t>Casual / common name</a:t>
            </a:r>
            <a:r>
              <a:rPr lang="en-US" altLang="en-US"/>
              <a:t> – for local use, varies from country to country </a:t>
            </a:r>
          </a:p>
          <a:p>
            <a:pPr lvl="1" eaLnBrk="1" hangingPunct="1"/>
            <a:r>
              <a:rPr lang="en-US" altLang="en-US"/>
              <a:t>e.g. “typhoid bacillus”</a:t>
            </a:r>
          </a:p>
          <a:p>
            <a:pPr lvl="1" eaLnBrk="1" hangingPunct="1"/>
            <a:endParaRPr lang="en-US" altLang="en-US"/>
          </a:p>
          <a:p>
            <a:pPr lvl="1" eaLnBrk="1" hangingPunct="1"/>
            <a:r>
              <a:rPr lang="en-US" altLang="en-US">
                <a:solidFill>
                  <a:srgbClr val="003399"/>
                </a:solidFill>
              </a:rPr>
              <a:t>Scientific / International Name</a:t>
            </a:r>
            <a:r>
              <a:rPr lang="en-US" altLang="en-US"/>
              <a:t> – same all over world, consists of two words (in Italics)</a:t>
            </a:r>
          </a:p>
          <a:p>
            <a:pPr lvl="1" eaLnBrk="1" hangingPunct="1"/>
            <a:r>
              <a:rPr lang="en-US" altLang="en-US"/>
              <a:t>e.g. </a:t>
            </a:r>
            <a:r>
              <a:rPr lang="en-US" altLang="en-US" i="1"/>
              <a:t>Salmonella typhi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875F-C471-4A91-B104-2D6582C04183}"/>
              </a:ext>
            </a:extLst>
          </p:cNvPr>
          <p:cNvSpPr>
            <a:spLocks noGrp="1"/>
          </p:cNvSpPr>
          <p:nvPr>
            <p:ph type="title"/>
          </p:nvPr>
        </p:nvSpPr>
        <p:spPr/>
        <p:txBody>
          <a:bodyPr>
            <a:normAutofit fontScale="90000"/>
          </a:bodyPr>
          <a:lstStyle/>
          <a:p>
            <a:pPr eaLnBrk="1" fontAlgn="auto" hangingPunct="1">
              <a:spcAft>
                <a:spcPts val="0"/>
              </a:spcAft>
              <a:defRPr/>
            </a:pPr>
            <a:r>
              <a:rPr lang="en-US" b="1" dirty="0"/>
              <a:t>How to use a microscope</a:t>
            </a:r>
            <a:br>
              <a:rPr lang="en-US" b="1" dirty="0"/>
            </a:br>
            <a:endParaRPr lang="en-US" dirty="0"/>
          </a:p>
        </p:txBody>
      </p:sp>
      <p:sp>
        <p:nvSpPr>
          <p:cNvPr id="63491" name="Content Placeholder 2">
            <a:extLst>
              <a:ext uri="{FF2B5EF4-FFF2-40B4-BE49-F238E27FC236}">
                <a16:creationId xmlns:a16="http://schemas.microsoft.com/office/drawing/2014/main" id="{7F30B8FD-0005-4812-8A37-042A8281DAB5}"/>
              </a:ext>
            </a:extLst>
          </p:cNvPr>
          <p:cNvSpPr>
            <a:spLocks noGrp="1"/>
          </p:cNvSpPr>
          <p:nvPr>
            <p:ph idx="1"/>
          </p:nvPr>
        </p:nvSpPr>
        <p:spPr/>
        <p:txBody>
          <a:bodyPr/>
          <a:lstStyle/>
          <a:p>
            <a:pPr eaLnBrk="1" hangingPunct="1"/>
            <a:r>
              <a:rPr lang="en-US" altLang="en-US"/>
              <a:t>1. When moving your microscope, always carry it with both hands (Figure 1, below). Grasp the arm with one hand and place the other hand under the base for support.</a:t>
            </a:r>
          </a:p>
          <a:p>
            <a:pPr eaLnBrk="1" hangingPunct="1"/>
            <a:endParaRPr lang="en-US" altLang="en-US"/>
          </a:p>
          <a:p>
            <a:pPr eaLnBrk="1" hangingPunct="1"/>
            <a:r>
              <a:rPr lang="en-US" altLang="en-US"/>
              <a:t>2. Turn the revolving nosepiece so that the lowest power objective lens is "clicked" into position (This is also the shortest objective lens).</a:t>
            </a:r>
          </a:p>
          <a:p>
            <a:pPr eaLnBrk="1" hangingPunct="1"/>
            <a:endParaRPr lang="en-US" altLang="en-US"/>
          </a:p>
          <a:p>
            <a:pPr eaLnBrk="1" hangingPunct="1"/>
            <a:endParaRPr lang="en-US"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F4D77330-4008-4453-BEE1-EEE8BA084317}"/>
              </a:ext>
            </a:extLst>
          </p:cNvPr>
          <p:cNvSpPr>
            <a:spLocks noGrp="1"/>
          </p:cNvSpPr>
          <p:nvPr>
            <p:ph type="title"/>
          </p:nvPr>
        </p:nvSpPr>
        <p:spPr/>
        <p:txBody>
          <a:bodyPr/>
          <a:lstStyle/>
          <a:p>
            <a:pPr eaLnBrk="1" hangingPunct="1"/>
            <a:r>
              <a:rPr lang="en-US" altLang="en-US" b="1"/>
              <a:t>How to use a microscope</a:t>
            </a:r>
            <a:endParaRPr lang="en-US" altLang="en-US"/>
          </a:p>
        </p:txBody>
      </p:sp>
      <p:sp>
        <p:nvSpPr>
          <p:cNvPr id="64515" name="Content Placeholder 2">
            <a:extLst>
              <a:ext uri="{FF2B5EF4-FFF2-40B4-BE49-F238E27FC236}">
                <a16:creationId xmlns:a16="http://schemas.microsoft.com/office/drawing/2014/main" id="{7DE00869-C48F-47F0-BA5A-ACCA62B06F04}"/>
              </a:ext>
            </a:extLst>
          </p:cNvPr>
          <p:cNvSpPr>
            <a:spLocks noGrp="1"/>
          </p:cNvSpPr>
          <p:nvPr>
            <p:ph idx="1"/>
          </p:nvPr>
        </p:nvSpPr>
        <p:spPr/>
        <p:txBody>
          <a:bodyPr/>
          <a:lstStyle/>
          <a:p>
            <a:pPr eaLnBrk="1" hangingPunct="1"/>
            <a:r>
              <a:rPr lang="en-US" altLang="en-US"/>
              <a:t>3. Your microscope slide should be prepared with a coverslip or cover glass over the specimen.  This will help protect the objective lenses if they touch the slide.  Place the microscope slide on the stage and fasten it with the stage clips.  You can push down on the back end of the stage clip to open it.</a:t>
            </a:r>
          </a:p>
          <a:p>
            <a:pPr eaLnBrk="1" hangingPunct="1"/>
            <a:endParaRPr lang="en-US"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14680F28-7E3A-48E5-80AC-587D5DBDE4EE}"/>
              </a:ext>
            </a:extLst>
          </p:cNvPr>
          <p:cNvSpPr>
            <a:spLocks noGrp="1"/>
          </p:cNvSpPr>
          <p:nvPr>
            <p:ph type="title"/>
          </p:nvPr>
        </p:nvSpPr>
        <p:spPr/>
        <p:txBody>
          <a:bodyPr/>
          <a:lstStyle/>
          <a:p>
            <a:pPr eaLnBrk="1" hangingPunct="1"/>
            <a:r>
              <a:rPr lang="en-US" altLang="en-US" b="1"/>
              <a:t>How to use a microscope</a:t>
            </a:r>
            <a:endParaRPr lang="en-US" altLang="en-US"/>
          </a:p>
        </p:txBody>
      </p:sp>
      <p:sp>
        <p:nvSpPr>
          <p:cNvPr id="65539" name="Content Placeholder 2">
            <a:extLst>
              <a:ext uri="{FF2B5EF4-FFF2-40B4-BE49-F238E27FC236}">
                <a16:creationId xmlns:a16="http://schemas.microsoft.com/office/drawing/2014/main" id="{93715830-767A-40F4-AAF7-6C25D8AD70C4}"/>
              </a:ext>
            </a:extLst>
          </p:cNvPr>
          <p:cNvSpPr>
            <a:spLocks noGrp="1"/>
          </p:cNvSpPr>
          <p:nvPr>
            <p:ph idx="1"/>
          </p:nvPr>
        </p:nvSpPr>
        <p:spPr/>
        <p:txBody>
          <a:bodyPr/>
          <a:lstStyle/>
          <a:p>
            <a:pPr eaLnBrk="1" hangingPunct="1"/>
            <a:r>
              <a:rPr lang="en-US" altLang="en-US"/>
              <a:t>4. Look at the objective lens and the stage from the side (Figure 2) and turn the coarse focus knob so that the objective lens moves downward (or the stage, if it moves, goes upward).  Move it as far as it will go </a:t>
            </a:r>
            <a:r>
              <a:rPr lang="en-US" altLang="en-US" b="1" i="1"/>
              <a:t>without touching the slide</a:t>
            </a:r>
            <a:r>
              <a:rPr lang="en-US" altLang="en-US" i="1"/>
              <a:t>!</a:t>
            </a:r>
            <a:r>
              <a:rPr lang="en-US" altLang="en-US"/>
              <a:t>  </a:t>
            </a:r>
          </a:p>
          <a:p>
            <a:pPr eaLnBrk="1" hangingPunct="1"/>
            <a:r>
              <a:rPr lang="en-US" altLang="en-US"/>
              <a:t>5. Now, look through the eyepiece and adjust the illuminator (or mirror) and diaphragm (Figure 3) for the greatest amount of light.</a:t>
            </a:r>
          </a:p>
          <a:p>
            <a:pPr eaLnBrk="1" hangingPunct="1"/>
            <a:r>
              <a:rPr lang="en-US" altLang="en-US"/>
              <a:t> </a:t>
            </a:r>
          </a:p>
          <a:p>
            <a:pPr eaLnBrk="1" hangingPunct="1"/>
            <a:endParaRPr lang="en-US"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25CCACE6-7C80-4234-9D00-FB642B6AC34A}"/>
              </a:ext>
            </a:extLst>
          </p:cNvPr>
          <p:cNvSpPr>
            <a:spLocks noGrp="1"/>
          </p:cNvSpPr>
          <p:nvPr>
            <p:ph type="title"/>
          </p:nvPr>
        </p:nvSpPr>
        <p:spPr/>
        <p:txBody>
          <a:bodyPr/>
          <a:lstStyle/>
          <a:p>
            <a:pPr eaLnBrk="1" hangingPunct="1"/>
            <a:r>
              <a:rPr lang="en-US" altLang="en-US" b="1"/>
              <a:t>How to use a microscope</a:t>
            </a:r>
            <a:endParaRPr lang="en-US" altLang="en-US"/>
          </a:p>
        </p:txBody>
      </p:sp>
      <p:sp>
        <p:nvSpPr>
          <p:cNvPr id="66563" name="Content Placeholder 2">
            <a:extLst>
              <a:ext uri="{FF2B5EF4-FFF2-40B4-BE49-F238E27FC236}">
                <a16:creationId xmlns:a16="http://schemas.microsoft.com/office/drawing/2014/main" id="{583A4031-D79F-4381-AA44-09684187242E}"/>
              </a:ext>
            </a:extLst>
          </p:cNvPr>
          <p:cNvSpPr>
            <a:spLocks noGrp="1"/>
          </p:cNvSpPr>
          <p:nvPr>
            <p:ph idx="1"/>
          </p:nvPr>
        </p:nvSpPr>
        <p:spPr/>
        <p:txBody>
          <a:bodyPr/>
          <a:lstStyle/>
          <a:p>
            <a:pPr eaLnBrk="1" hangingPunct="1"/>
            <a:r>
              <a:rPr lang="en-US" altLang="en-US"/>
              <a:t>6. Slowly turn the coarse adjustment so that the objective lens goes </a:t>
            </a:r>
            <a:r>
              <a:rPr lang="en-US" altLang="en-US" i="1"/>
              <a:t>up</a:t>
            </a:r>
            <a:r>
              <a:rPr lang="en-US" altLang="en-US"/>
              <a:t> (away from the slide). Continue until the image comes into focus. Use the fine adjustment, if available, for fine focusing.  If you have a microscope with a moving stage, then turn the coarse knob so the stage moves downward or away from the objective lens.</a:t>
            </a:r>
          </a:p>
          <a:p>
            <a:pPr eaLnBrk="1" hangingPunct="1"/>
            <a:endParaRPr lang="en-US" alt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46307D77-66E7-4965-98B0-08C0D320ECFF}"/>
              </a:ext>
            </a:extLst>
          </p:cNvPr>
          <p:cNvSpPr>
            <a:spLocks noGrp="1"/>
          </p:cNvSpPr>
          <p:nvPr>
            <p:ph type="title"/>
          </p:nvPr>
        </p:nvSpPr>
        <p:spPr/>
        <p:txBody>
          <a:bodyPr/>
          <a:lstStyle/>
          <a:p>
            <a:pPr eaLnBrk="1" hangingPunct="1"/>
            <a:r>
              <a:rPr lang="en-US" altLang="en-US" b="1"/>
              <a:t>How to use a microscope</a:t>
            </a:r>
            <a:endParaRPr lang="en-US" altLang="en-US"/>
          </a:p>
        </p:txBody>
      </p:sp>
      <p:sp>
        <p:nvSpPr>
          <p:cNvPr id="3" name="Content Placeholder 2">
            <a:extLst>
              <a:ext uri="{FF2B5EF4-FFF2-40B4-BE49-F238E27FC236}">
                <a16:creationId xmlns:a16="http://schemas.microsoft.com/office/drawing/2014/main" id="{4FB4CCCA-C594-477E-9BFB-B55A927F83F3}"/>
              </a:ext>
            </a:extLst>
          </p:cNvPr>
          <p:cNvSpPr>
            <a:spLocks noGrp="1"/>
          </p:cNvSpPr>
          <p:nvPr>
            <p:ph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7. Move the microscope slide around so that the image is in the center of the field of view and readjust the mirror, illuminator or diaphragm for the clearest image.</a:t>
            </a:r>
          </a:p>
          <a:p>
            <a:pPr marL="274320" indent="-274320" eaLnBrk="1" fontAlgn="auto" hangingPunct="1">
              <a:spcAft>
                <a:spcPts val="0"/>
              </a:spcAft>
              <a:buClr>
                <a:schemeClr val="accent3"/>
              </a:buClr>
              <a:buFont typeface="Wingdings 2"/>
              <a:buChar char=""/>
              <a:defRPr/>
            </a:pPr>
            <a:r>
              <a:rPr lang="en-US" dirty="0"/>
              <a:t>8. Now, you should be able to change to the next objective lenses with only minimal use of the focusing adjustment. Use the fine adjustment, if available. If you cannot focus on your specimen, repeat steps 4 through 7 with the higher power objective lens in place. </a:t>
            </a:r>
            <a:r>
              <a:rPr lang="en-US" b="1" dirty="0"/>
              <a:t>Do not allow the objective lens to touch the slide!</a:t>
            </a:r>
            <a:endParaRPr lang="en-US" dirty="0"/>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004C691A-48D1-44E9-ACA8-BA3C26B6138F}"/>
              </a:ext>
            </a:extLst>
          </p:cNvPr>
          <p:cNvSpPr>
            <a:spLocks noGrp="1"/>
          </p:cNvSpPr>
          <p:nvPr>
            <p:ph type="title"/>
          </p:nvPr>
        </p:nvSpPr>
        <p:spPr/>
        <p:txBody>
          <a:bodyPr/>
          <a:lstStyle/>
          <a:p>
            <a:pPr eaLnBrk="1" hangingPunct="1"/>
            <a:r>
              <a:rPr lang="en-US" altLang="en-US" b="1"/>
              <a:t>How to use a microscope</a:t>
            </a:r>
            <a:endParaRPr lang="en-US" altLang="en-US"/>
          </a:p>
        </p:txBody>
      </p:sp>
      <p:sp>
        <p:nvSpPr>
          <p:cNvPr id="68611" name="Content Placeholder 2">
            <a:extLst>
              <a:ext uri="{FF2B5EF4-FFF2-40B4-BE49-F238E27FC236}">
                <a16:creationId xmlns:a16="http://schemas.microsoft.com/office/drawing/2014/main" id="{9B266AA7-765A-440F-A0E5-543501A09C31}"/>
              </a:ext>
            </a:extLst>
          </p:cNvPr>
          <p:cNvSpPr>
            <a:spLocks noGrp="1"/>
          </p:cNvSpPr>
          <p:nvPr>
            <p:ph idx="1"/>
          </p:nvPr>
        </p:nvSpPr>
        <p:spPr/>
        <p:txBody>
          <a:bodyPr/>
          <a:lstStyle/>
          <a:p>
            <a:pPr eaLnBrk="1" hangingPunct="1"/>
            <a:r>
              <a:rPr lang="en-US" altLang="en-US"/>
              <a:t>9. The proper way to use a monocular microscope is to look through the eyepiece with one eye and keep the other eye open (this helps avoid eye strain). If you have to close one eye when looking into the microscope, it's ok.  Remember, everything is upside down and backwards. When you move the slide to the right, the image goes to the left!</a:t>
            </a:r>
          </a:p>
          <a:p>
            <a:pPr eaLnBrk="1" hangingPunct="1"/>
            <a:endParaRPr lang="en-US" alt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02A311E4-BF3A-4E6F-BE8D-31558406E27B}"/>
              </a:ext>
            </a:extLst>
          </p:cNvPr>
          <p:cNvSpPr>
            <a:spLocks noGrp="1"/>
          </p:cNvSpPr>
          <p:nvPr>
            <p:ph type="title"/>
          </p:nvPr>
        </p:nvSpPr>
        <p:spPr/>
        <p:txBody>
          <a:bodyPr/>
          <a:lstStyle/>
          <a:p>
            <a:pPr eaLnBrk="1" hangingPunct="1"/>
            <a:r>
              <a:rPr lang="en-US" altLang="en-US" b="1"/>
              <a:t>How to use a microscope</a:t>
            </a:r>
            <a:endParaRPr lang="en-US" altLang="en-US"/>
          </a:p>
        </p:txBody>
      </p:sp>
      <p:sp>
        <p:nvSpPr>
          <p:cNvPr id="69635" name="Content Placeholder 2">
            <a:extLst>
              <a:ext uri="{FF2B5EF4-FFF2-40B4-BE49-F238E27FC236}">
                <a16:creationId xmlns:a16="http://schemas.microsoft.com/office/drawing/2014/main" id="{E82FB53A-6986-4C64-9F2E-069C08EE1790}"/>
              </a:ext>
            </a:extLst>
          </p:cNvPr>
          <p:cNvSpPr>
            <a:spLocks noGrp="1"/>
          </p:cNvSpPr>
          <p:nvPr>
            <p:ph idx="1"/>
          </p:nvPr>
        </p:nvSpPr>
        <p:spPr/>
        <p:txBody>
          <a:bodyPr/>
          <a:lstStyle/>
          <a:p>
            <a:pPr eaLnBrk="1" hangingPunct="1"/>
            <a:r>
              <a:rPr lang="en-US" altLang="en-US"/>
              <a:t>10. Do not touch the glass part of the lenses with your fingers. Use only special lens paper to clean the lenses.  </a:t>
            </a:r>
          </a:p>
          <a:p>
            <a:pPr eaLnBrk="1" hangingPunct="1"/>
            <a:r>
              <a:rPr lang="en-US" altLang="en-US"/>
              <a:t>11. When finished, raise the tube (or lower the stage), click the low power lens into position and remove the slide.</a:t>
            </a:r>
          </a:p>
          <a:p>
            <a:pPr eaLnBrk="1" hangingPunct="1"/>
            <a:r>
              <a:rPr lang="en-US" altLang="en-US"/>
              <a:t>12.  Always keep your microscope covered when not in use.</a:t>
            </a:r>
          </a:p>
          <a:p>
            <a:pPr eaLnBrk="1" hangingPunct="1"/>
            <a:endParaRPr lang="en-US" alt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E1119CBD-8A68-46E1-A1F6-13D14DF8A1A9}"/>
              </a:ext>
            </a:extLst>
          </p:cNvPr>
          <p:cNvSpPr>
            <a:spLocks noGrp="1"/>
          </p:cNvSpPr>
          <p:nvPr>
            <p:ph type="title"/>
          </p:nvPr>
        </p:nvSpPr>
        <p:spPr/>
        <p:txBody>
          <a:bodyPr/>
          <a:lstStyle/>
          <a:p>
            <a:pPr eaLnBrk="1" hangingPunct="1"/>
            <a:r>
              <a:rPr lang="en-US" altLang="en-US" b="1"/>
              <a:t>1. </a:t>
            </a:r>
            <a:r>
              <a:rPr lang="en-US" altLang="en-US"/>
              <a:t>  </a:t>
            </a:r>
            <a:r>
              <a:rPr lang="en-US" altLang="en-US" b="1"/>
              <a:t>Immunity</a:t>
            </a:r>
            <a:r>
              <a:rPr lang="en-US" altLang="en-US"/>
              <a:t> </a:t>
            </a:r>
          </a:p>
        </p:txBody>
      </p:sp>
      <p:sp>
        <p:nvSpPr>
          <p:cNvPr id="70659" name="Content Placeholder 2">
            <a:extLst>
              <a:ext uri="{FF2B5EF4-FFF2-40B4-BE49-F238E27FC236}">
                <a16:creationId xmlns:a16="http://schemas.microsoft.com/office/drawing/2014/main" id="{48BAF792-D6A9-4075-87F4-1E9D4B62F0D1}"/>
              </a:ext>
            </a:extLst>
          </p:cNvPr>
          <p:cNvSpPr>
            <a:spLocks noGrp="1"/>
          </p:cNvSpPr>
          <p:nvPr>
            <p:ph idx="1"/>
          </p:nvPr>
        </p:nvSpPr>
        <p:spPr/>
        <p:txBody>
          <a:bodyPr/>
          <a:lstStyle/>
          <a:p>
            <a:pPr eaLnBrk="1" hangingPunct="1"/>
            <a:r>
              <a:rPr lang="en-US" altLang="en-US"/>
              <a:t>Stimulating the body's own ability to combat infection; from ancient times it was a recognized fact that people who suffered from certain diseases never got them again; infection could produce immunity.</a:t>
            </a:r>
            <a:endParaRPr lang="en-US" altLang="en-US" b="1"/>
          </a:p>
          <a:p>
            <a:pPr eaLnBrk="1" hangingPunct="1"/>
            <a:r>
              <a:rPr lang="en-US" altLang="en-US" b="1"/>
              <a:t>Immunization</a:t>
            </a:r>
            <a:r>
              <a:rPr lang="en-US" altLang="en-US"/>
              <a:t>; to produce immunity by providing exposure to altered organisms that do not cause disease.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A7B7B311-6CF7-4775-95B3-8C8E83A0857B}"/>
              </a:ext>
            </a:extLst>
          </p:cNvPr>
          <p:cNvSpPr>
            <a:spLocks noGrp="1"/>
          </p:cNvSpPr>
          <p:nvPr>
            <p:ph type="title"/>
          </p:nvPr>
        </p:nvSpPr>
        <p:spPr/>
        <p:txBody>
          <a:bodyPr/>
          <a:lstStyle/>
          <a:p>
            <a:pPr eaLnBrk="1" hangingPunct="1"/>
            <a:r>
              <a:rPr lang="en-US" altLang="en-US" b="1"/>
              <a:t>2.  Public Hygiene</a:t>
            </a:r>
            <a:endParaRPr lang="en-US" altLang="en-US"/>
          </a:p>
        </p:txBody>
      </p:sp>
      <p:sp>
        <p:nvSpPr>
          <p:cNvPr id="71683" name="Content Placeholder 2">
            <a:extLst>
              <a:ext uri="{FF2B5EF4-FFF2-40B4-BE49-F238E27FC236}">
                <a16:creationId xmlns:a16="http://schemas.microsoft.com/office/drawing/2014/main" id="{F72550EA-9F76-4704-A2D4-2DFE1E5C67DF}"/>
              </a:ext>
            </a:extLst>
          </p:cNvPr>
          <p:cNvSpPr>
            <a:spLocks noGrp="1"/>
          </p:cNvSpPr>
          <p:nvPr>
            <p:ph idx="1"/>
          </p:nvPr>
        </p:nvSpPr>
        <p:spPr/>
        <p:txBody>
          <a:bodyPr/>
          <a:lstStyle/>
          <a:p>
            <a:pPr eaLnBrk="1" hangingPunct="1"/>
            <a:r>
              <a:rPr lang="en-US" altLang="en-US"/>
              <a:t>Improving sewage disposal.</a:t>
            </a:r>
          </a:p>
          <a:p>
            <a:pPr eaLnBrk="1" hangingPunct="1"/>
            <a:r>
              <a:rPr lang="en-US" altLang="en-US"/>
              <a:t>Assuring a clean public water supply.</a:t>
            </a:r>
          </a:p>
          <a:p>
            <a:pPr eaLnBrk="1" hangingPunct="1"/>
            <a:r>
              <a:rPr lang="en-US" altLang="en-US"/>
              <a:t>Food preservation &amp; inspection.</a:t>
            </a:r>
          </a:p>
          <a:p>
            <a:pPr eaLnBrk="1" hangingPunct="1"/>
            <a:r>
              <a:rPr lang="en-US" altLang="en-US"/>
              <a:t>Eg. Pasteurization - kills most microbes by exposing to heat.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CE85605E-8272-43C2-B3FE-03B8F568F215}"/>
              </a:ext>
            </a:extLst>
          </p:cNvPr>
          <p:cNvSpPr>
            <a:spLocks noGrp="1"/>
          </p:cNvSpPr>
          <p:nvPr>
            <p:ph type="title"/>
          </p:nvPr>
        </p:nvSpPr>
        <p:spPr/>
        <p:txBody>
          <a:bodyPr/>
          <a:lstStyle/>
          <a:p>
            <a:pPr eaLnBrk="1" hangingPunct="1"/>
            <a:r>
              <a:rPr lang="en-US" altLang="en-US" b="1"/>
              <a:t>3.  Chemotherapy</a:t>
            </a:r>
            <a:endParaRPr lang="en-US" altLang="en-US"/>
          </a:p>
        </p:txBody>
      </p:sp>
      <p:sp>
        <p:nvSpPr>
          <p:cNvPr id="72707" name="Content Placeholder 2">
            <a:extLst>
              <a:ext uri="{FF2B5EF4-FFF2-40B4-BE49-F238E27FC236}">
                <a16:creationId xmlns:a16="http://schemas.microsoft.com/office/drawing/2014/main" id="{9019666F-8C1B-4225-9596-7607E9A831C6}"/>
              </a:ext>
            </a:extLst>
          </p:cNvPr>
          <p:cNvSpPr>
            <a:spLocks noGrp="1"/>
          </p:cNvSpPr>
          <p:nvPr>
            <p:ph idx="1"/>
          </p:nvPr>
        </p:nvSpPr>
        <p:spPr/>
        <p:txBody>
          <a:bodyPr/>
          <a:lstStyle/>
          <a:p>
            <a:pPr eaLnBrk="1" hangingPunct="1"/>
            <a:r>
              <a:rPr lang="en-US" altLang="en-US"/>
              <a:t>The father of chemotherapy.</a:t>
            </a:r>
          </a:p>
          <a:p>
            <a:pPr eaLnBrk="1" hangingPunct="1"/>
            <a:r>
              <a:rPr lang="en-US" altLang="en-US" b="1"/>
              <a:t>Paul Ehrlich </a:t>
            </a:r>
            <a:r>
              <a:rPr lang="en-US" altLang="en-US"/>
              <a:t>discovered a drug treatment for syphilis</a:t>
            </a:r>
            <a:r>
              <a:rPr lang="en-US" altLang="en-US" b="1"/>
              <a:t>; </a:t>
            </a:r>
            <a:r>
              <a:rPr lang="en-US" altLang="en-US"/>
              <a:t>he developed the guiding principle of chemotherapy, which has selective toxicity. </a:t>
            </a:r>
          </a:p>
          <a:p>
            <a:pPr eaLnBrk="1" hangingPunct="1"/>
            <a:r>
              <a:rPr lang="en-US" altLang="en-US"/>
              <a:t>The drug must be toxic to the infecting microbe, but relatively harmless to the host’s cells.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2140BB-099D-4C57-9322-72165C35AFB8}"/>
              </a:ext>
            </a:extLst>
          </p:cNvPr>
          <p:cNvSpPr>
            <a:spLocks noGrp="1"/>
          </p:cNvSpPr>
          <p:nvPr>
            <p:ph type="title"/>
          </p:nvPr>
        </p:nvSpPr>
        <p:spPr/>
        <p:txBody>
          <a:bodyPr>
            <a:normAutofit fontScale="90000"/>
          </a:bodyPr>
          <a:lstStyle/>
          <a:p>
            <a:pPr eaLnBrk="1" fontAlgn="auto" hangingPunct="1">
              <a:spcAft>
                <a:spcPts val="0"/>
              </a:spcAft>
              <a:defRPr/>
            </a:pPr>
            <a:r>
              <a:rPr lang="en-US" dirty="0"/>
              <a:t>Microbial Nutrition</a:t>
            </a:r>
            <a:br>
              <a:rPr lang="en-US" dirty="0"/>
            </a:br>
            <a:endParaRPr lang="en-US" dirty="0"/>
          </a:p>
        </p:txBody>
      </p:sp>
      <p:sp>
        <p:nvSpPr>
          <p:cNvPr id="2" name="Content Placeholder 1">
            <a:extLst>
              <a:ext uri="{FF2B5EF4-FFF2-40B4-BE49-F238E27FC236}">
                <a16:creationId xmlns:a16="http://schemas.microsoft.com/office/drawing/2014/main" id="{C879A05E-BA82-407D-97A4-55E36EBB6E9B}"/>
              </a:ext>
            </a:extLst>
          </p:cNvPr>
          <p:cNvSpPr>
            <a:spLocks noGrp="1"/>
          </p:cNvSpPr>
          <p:nvPr>
            <p:ph idx="1"/>
          </p:nvPr>
        </p:nvSpPr>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dirty="0"/>
              <a:t>- </a:t>
            </a:r>
            <a:r>
              <a:rPr lang="en-US" b="1" dirty="0"/>
              <a:t>Nutrients: are substances that are used to supply energy.</a:t>
            </a:r>
          </a:p>
          <a:p>
            <a:pPr marL="274320" indent="-274320" eaLnBrk="1" fontAlgn="auto" hangingPunct="1">
              <a:spcAft>
                <a:spcPts val="0"/>
              </a:spcAft>
              <a:buClr>
                <a:schemeClr val="accent3"/>
              </a:buClr>
              <a:buFont typeface="Wingdings 2"/>
              <a:buChar char=""/>
              <a:defRPr/>
            </a:pPr>
            <a:r>
              <a:rPr lang="en-US" dirty="0"/>
              <a:t>- Nutrients are substances used in </a:t>
            </a:r>
            <a:r>
              <a:rPr lang="en-US" b="1" dirty="0"/>
              <a:t>biosynthesis and energy production</a:t>
            </a:r>
          </a:p>
          <a:p>
            <a:pPr marL="274320" indent="-274320" eaLnBrk="1" fontAlgn="auto" hangingPunct="1">
              <a:spcAft>
                <a:spcPts val="0"/>
              </a:spcAft>
              <a:buClr>
                <a:schemeClr val="accent3"/>
              </a:buClr>
              <a:buFont typeface="Wingdings 2"/>
              <a:buChar char=""/>
              <a:defRPr/>
            </a:pPr>
            <a:r>
              <a:rPr lang="en-US" dirty="0"/>
              <a:t>and requires for </a:t>
            </a:r>
            <a:r>
              <a:rPr lang="en-US" b="1" dirty="0"/>
              <a:t>growth. Nutrients are basically classified into two types.</a:t>
            </a:r>
          </a:p>
          <a:p>
            <a:pPr marL="274320" indent="-274320" eaLnBrk="1" fontAlgn="auto" hangingPunct="1">
              <a:spcAft>
                <a:spcPts val="0"/>
              </a:spcAft>
              <a:buClr>
                <a:schemeClr val="accent3"/>
              </a:buClr>
              <a:buFont typeface="Wingdings 2"/>
              <a:buChar char=""/>
              <a:defRPr/>
            </a:pPr>
            <a:r>
              <a:rPr lang="en-US" dirty="0"/>
              <a:t>• </a:t>
            </a:r>
            <a:r>
              <a:rPr lang="en-US" b="1" dirty="0"/>
              <a:t>Macronutrients:</a:t>
            </a:r>
          </a:p>
          <a:p>
            <a:pPr marL="274320" indent="-274320" eaLnBrk="1" fontAlgn="auto" hangingPunct="1">
              <a:spcAft>
                <a:spcPts val="0"/>
              </a:spcAft>
              <a:buClr>
                <a:schemeClr val="accent3"/>
              </a:buClr>
              <a:buFont typeface="Wingdings 2"/>
              <a:buChar char=""/>
              <a:defRPr/>
            </a:pPr>
            <a:r>
              <a:rPr lang="en-US" dirty="0"/>
              <a:t>These are Required by microorganisms in large amounts and constitute</a:t>
            </a:r>
          </a:p>
          <a:p>
            <a:pPr marL="274320" indent="-274320" eaLnBrk="1" fontAlgn="auto" hangingPunct="1">
              <a:spcAft>
                <a:spcPts val="0"/>
              </a:spcAft>
              <a:buClr>
                <a:schemeClr val="accent3"/>
              </a:buClr>
              <a:buFont typeface="Wingdings 2"/>
              <a:buChar char=""/>
              <a:defRPr/>
            </a:pPr>
            <a:r>
              <a:rPr lang="en-US" dirty="0"/>
              <a:t>95% of cell dry weight.</a:t>
            </a:r>
          </a:p>
          <a:p>
            <a:pPr marL="274320" indent="-274320" eaLnBrk="1" fontAlgn="auto" hangingPunct="1">
              <a:spcAft>
                <a:spcPts val="0"/>
              </a:spcAft>
              <a:buClr>
                <a:schemeClr val="accent3"/>
              </a:buClr>
              <a:buFont typeface="Wingdings 2"/>
              <a:buChar char=""/>
              <a:defRPr/>
            </a:pPr>
            <a:r>
              <a:rPr lang="en-US" dirty="0"/>
              <a:t>-</a:t>
            </a:r>
            <a:r>
              <a:rPr lang="en-US" b="1" dirty="0"/>
              <a:t>Basic Microbial Nutrients:</a:t>
            </a:r>
          </a:p>
          <a:p>
            <a:pPr marL="274320" indent="-274320" eaLnBrk="1" fontAlgn="auto" hangingPunct="1">
              <a:spcAft>
                <a:spcPts val="0"/>
              </a:spcAft>
              <a:buClr>
                <a:schemeClr val="accent3"/>
              </a:buClr>
              <a:buFont typeface="Wingdings 2"/>
              <a:buChar char=""/>
              <a:defRPr/>
            </a:pPr>
            <a:r>
              <a:rPr lang="pt-BR" dirty="0"/>
              <a:t>-H2O, C, O, H, N, S, P</a:t>
            </a: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a:extLst>
              <a:ext uri="{FF2B5EF4-FFF2-40B4-BE49-F238E27FC236}">
                <a16:creationId xmlns:a16="http://schemas.microsoft.com/office/drawing/2014/main" id="{B9007615-7CC5-4390-9800-98A890789906}"/>
              </a:ext>
            </a:extLst>
          </p:cNvPr>
          <p:cNvSpPr>
            <a:spLocks noChangeArrowheads="1"/>
          </p:cNvSpPr>
          <p:nvPr/>
        </p:nvSpPr>
        <p:spPr bwMode="auto">
          <a:xfrm>
            <a:off x="457200" y="381000"/>
            <a:ext cx="84582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a:latin typeface="Constantia" panose="02030602050306030303" pitchFamily="18" charset="0"/>
              </a:rPr>
              <a:t>• Water</a:t>
            </a:r>
          </a:p>
          <a:p>
            <a:pPr eaLnBrk="1" hangingPunct="1"/>
            <a:r>
              <a:rPr lang="en-US" altLang="en-US" sz="2400">
                <a:latin typeface="Constantia" panose="02030602050306030303" pitchFamily="18" charset="0"/>
              </a:rPr>
              <a:t>Water is essential for cellular activities. It constitutes 70-</a:t>
            </a:r>
          </a:p>
          <a:p>
            <a:pPr eaLnBrk="1" hangingPunct="1"/>
            <a:r>
              <a:rPr lang="en-US" altLang="en-US" sz="2400">
                <a:latin typeface="Constantia" panose="02030602050306030303" pitchFamily="18" charset="0"/>
              </a:rPr>
              <a:t>90% of the weight of a cell. Water is a universal solvent</a:t>
            </a:r>
          </a:p>
          <a:p>
            <a:pPr eaLnBrk="1" hangingPunct="1"/>
            <a:r>
              <a:rPr lang="en-US" altLang="en-US" sz="2400">
                <a:latin typeface="Constantia" panose="02030602050306030303" pitchFamily="18" charset="0"/>
              </a:rPr>
              <a:t>and it dissolves many chemical substances including</a:t>
            </a:r>
          </a:p>
          <a:p>
            <a:pPr eaLnBrk="1" hangingPunct="1"/>
            <a:r>
              <a:rPr lang="en-US" altLang="en-US" sz="2400">
                <a:latin typeface="Constantia" panose="02030602050306030303" pitchFamily="18" charset="0"/>
              </a:rPr>
              <a:t>nutrients to make them readily available for the absorption</a:t>
            </a:r>
          </a:p>
          <a:p>
            <a:pPr eaLnBrk="1" hangingPunct="1"/>
            <a:r>
              <a:rPr lang="en-US" altLang="en-US" sz="2400">
                <a:latin typeface="Constantia" panose="02030602050306030303" pitchFamily="18" charset="0"/>
              </a:rPr>
              <a:t>by microorganisms.</a:t>
            </a:r>
          </a:p>
          <a:p>
            <a:pPr eaLnBrk="1" hangingPunct="1"/>
            <a:r>
              <a:rPr lang="en-US" altLang="en-US" sz="2400" b="1">
                <a:latin typeface="Constantia" panose="02030602050306030303" pitchFamily="18" charset="0"/>
              </a:rPr>
              <a:t>▪ Carbon</a:t>
            </a:r>
          </a:p>
          <a:p>
            <a:pPr eaLnBrk="1" hangingPunct="1"/>
            <a:r>
              <a:rPr lang="en-US" altLang="en-US" sz="2400">
                <a:latin typeface="Constantia" panose="02030602050306030303" pitchFamily="18" charset="0"/>
              </a:rPr>
              <a:t>Microorganisms use carbon as an essential nutrient. It</a:t>
            </a:r>
          </a:p>
          <a:p>
            <a:pPr eaLnBrk="1" hangingPunct="1"/>
            <a:r>
              <a:rPr lang="en-US" altLang="en-US" sz="2400">
                <a:latin typeface="Constantia" panose="02030602050306030303" pitchFamily="18" charset="0"/>
              </a:rPr>
              <a:t>constitutes about 50% of the dry weight of a bacterial cell.</a:t>
            </a:r>
          </a:p>
          <a:p>
            <a:pPr eaLnBrk="1" hangingPunct="1"/>
            <a:r>
              <a:rPr lang="en-US" altLang="en-US" sz="2400">
                <a:latin typeface="Constantia" panose="02030602050306030303" pitchFamily="18" charset="0"/>
              </a:rPr>
              <a:t>Two major sources of carbon are organic and inorganic</a:t>
            </a:r>
          </a:p>
          <a:p>
            <a:pPr eaLnBrk="1" hangingPunct="1"/>
            <a:r>
              <a:rPr lang="en-US" altLang="en-US" sz="2400">
                <a:latin typeface="Constantia" panose="02030602050306030303" pitchFamily="18" charset="0"/>
              </a:rPr>
              <a:t>compounds.</a:t>
            </a:r>
          </a:p>
          <a:p>
            <a:pPr eaLnBrk="1" hangingPunct="1"/>
            <a:r>
              <a:rPr lang="en-US" altLang="en-US" sz="2400">
                <a:latin typeface="Constantia" panose="02030602050306030303" pitchFamily="18" charset="0"/>
              </a:rPr>
              <a:t>Carbon dioxide is inorganic source of carbon.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
            <a:extLst>
              <a:ext uri="{FF2B5EF4-FFF2-40B4-BE49-F238E27FC236}">
                <a16:creationId xmlns:a16="http://schemas.microsoft.com/office/drawing/2014/main" id="{7AE5B119-B7AB-4427-8605-B4D1584E1EB3}"/>
              </a:ext>
            </a:extLst>
          </p:cNvPr>
          <p:cNvSpPr>
            <a:spLocks noChangeArrowheads="1"/>
          </p:cNvSpPr>
          <p:nvPr/>
        </p:nvSpPr>
        <p:spPr bwMode="auto">
          <a:xfrm>
            <a:off x="0" y="381000"/>
            <a:ext cx="91440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a:latin typeface="Constantia" panose="02030602050306030303" pitchFamily="18" charset="0"/>
              </a:rPr>
              <a:t>• </a:t>
            </a:r>
            <a:r>
              <a:rPr lang="en-US" altLang="en-US" sz="2800" b="1">
                <a:latin typeface="Constantia" panose="02030602050306030303" pitchFamily="18" charset="0"/>
              </a:rPr>
              <a:t>Oxygen:</a:t>
            </a:r>
          </a:p>
          <a:p>
            <a:pPr eaLnBrk="1" hangingPunct="1"/>
            <a:r>
              <a:rPr lang="en-US" altLang="en-US" sz="2800">
                <a:latin typeface="Constantia" panose="02030602050306030303" pitchFamily="18" charset="0"/>
              </a:rPr>
              <a:t>Oxygen is very important for life but, however, there are</a:t>
            </a:r>
          </a:p>
          <a:p>
            <a:pPr eaLnBrk="1" hangingPunct="1"/>
            <a:r>
              <a:rPr lang="en-US" altLang="en-US" sz="2800">
                <a:latin typeface="Constantia" panose="02030602050306030303" pitchFamily="18" charset="0"/>
              </a:rPr>
              <a:t>some exceptions for some bacteria.</a:t>
            </a:r>
          </a:p>
          <a:p>
            <a:pPr eaLnBrk="1" hangingPunct="1"/>
            <a:r>
              <a:rPr lang="en-US" altLang="en-US" sz="2800">
                <a:latin typeface="Constantia" panose="02030602050306030303" pitchFamily="18" charset="0"/>
              </a:rPr>
              <a:t>The bacteria which can live only in the presence of</a:t>
            </a:r>
          </a:p>
          <a:p>
            <a:pPr eaLnBrk="1" hangingPunct="1"/>
            <a:r>
              <a:rPr lang="en-US" altLang="en-US" sz="2800">
                <a:latin typeface="Constantia" panose="02030602050306030303" pitchFamily="18" charset="0"/>
              </a:rPr>
              <a:t>molecular oxygen are called strict </a:t>
            </a:r>
            <a:r>
              <a:rPr lang="en-US" altLang="en-US" sz="2800" b="1">
                <a:latin typeface="Constantia" panose="02030602050306030303" pitchFamily="18" charset="0"/>
              </a:rPr>
              <a:t>aerobes (e.g,</a:t>
            </a:r>
          </a:p>
          <a:p>
            <a:pPr eaLnBrk="1" hangingPunct="1"/>
            <a:r>
              <a:rPr lang="en-US" altLang="en-US" sz="2800">
                <a:latin typeface="Constantia" panose="02030602050306030303" pitchFamily="18" charset="0"/>
              </a:rPr>
              <a:t>Mycobacterium tuberculosis) and those which can grow</a:t>
            </a:r>
          </a:p>
          <a:p>
            <a:pPr eaLnBrk="1" hangingPunct="1"/>
            <a:r>
              <a:rPr lang="en-US" altLang="en-US" sz="2800">
                <a:latin typeface="Constantia" panose="02030602050306030303" pitchFamily="18" charset="0"/>
              </a:rPr>
              <a:t>only in the absence of oxygen are called strict </a:t>
            </a:r>
            <a:r>
              <a:rPr lang="en-US" altLang="en-US" sz="2800" b="1">
                <a:latin typeface="Constantia" panose="02030602050306030303" pitchFamily="18" charset="0"/>
              </a:rPr>
              <a:t>anaerobes</a:t>
            </a:r>
          </a:p>
          <a:p>
            <a:pPr eaLnBrk="1" hangingPunct="1"/>
            <a:r>
              <a:rPr lang="en-US" altLang="en-US" sz="2800">
                <a:latin typeface="Constantia" panose="02030602050306030303" pitchFamily="18" charset="0"/>
              </a:rPr>
              <a:t>(e.g, Clostridium tetani)</a:t>
            </a:r>
          </a:p>
          <a:p>
            <a:pPr eaLnBrk="1" hangingPunct="1"/>
            <a:r>
              <a:rPr lang="en-US" altLang="en-US" sz="2800">
                <a:latin typeface="Constantia" panose="02030602050306030303" pitchFamily="18" charset="0"/>
              </a:rPr>
              <a:t>Some of the bacteria that can live in both conditions are</a:t>
            </a:r>
          </a:p>
          <a:p>
            <a:pPr eaLnBrk="1" hangingPunct="1"/>
            <a:r>
              <a:rPr lang="en-US" altLang="en-US" sz="2800">
                <a:latin typeface="Constantia" panose="02030602050306030303" pitchFamily="18" charset="0"/>
              </a:rPr>
              <a:t>called </a:t>
            </a:r>
            <a:r>
              <a:rPr lang="en-US" altLang="en-US" sz="2800" b="1">
                <a:latin typeface="Constantia" panose="02030602050306030303" pitchFamily="18" charset="0"/>
              </a:rPr>
              <a:t>facultative anaerobes.</a:t>
            </a:r>
          </a:p>
          <a:p>
            <a:pPr eaLnBrk="1" hangingPunct="1"/>
            <a:r>
              <a:rPr lang="en-US" altLang="en-US" sz="2800" b="1">
                <a:latin typeface="Constantia" panose="02030602050306030303" pitchFamily="18" charset="0"/>
              </a:rPr>
              <a:t>Eg. </a:t>
            </a:r>
            <a:r>
              <a:rPr lang="en-US" altLang="en-US" sz="2800">
                <a:latin typeface="Constantia" panose="02030602050306030303" pitchFamily="18" charset="0"/>
              </a:rPr>
              <a:t>E.coli</a:t>
            </a:r>
          </a:p>
          <a:p>
            <a:pPr eaLnBrk="1" hangingPunct="1"/>
            <a:endParaRPr lang="en-US" altLang="en-US" sz="2800">
              <a:latin typeface="Constantia" panose="02030602050306030303"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a:extLst>
              <a:ext uri="{FF2B5EF4-FFF2-40B4-BE49-F238E27FC236}">
                <a16:creationId xmlns:a16="http://schemas.microsoft.com/office/drawing/2014/main" id="{593EBEBA-CB58-4E5A-BE64-451CCE991417}"/>
              </a:ext>
            </a:extLst>
          </p:cNvPr>
          <p:cNvSpPr>
            <a:spLocks noChangeArrowheads="1"/>
          </p:cNvSpPr>
          <p:nvPr/>
        </p:nvSpPr>
        <p:spPr bwMode="auto">
          <a:xfrm>
            <a:off x="228600" y="750888"/>
            <a:ext cx="89154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a:latin typeface="Constantia" panose="02030602050306030303" pitchFamily="18" charset="0"/>
              </a:rPr>
              <a:t>• </a:t>
            </a:r>
            <a:r>
              <a:rPr lang="en-US" altLang="en-US" sz="2800" b="1">
                <a:latin typeface="Constantia" panose="02030602050306030303" pitchFamily="18" charset="0"/>
              </a:rPr>
              <a:t>Nitrogen</a:t>
            </a:r>
          </a:p>
          <a:p>
            <a:pPr eaLnBrk="1" hangingPunct="1"/>
            <a:r>
              <a:rPr lang="en-US" altLang="en-US" sz="2800">
                <a:latin typeface="Constantia" panose="02030602050306030303" pitchFamily="18" charset="0"/>
              </a:rPr>
              <a:t>Nitrogen is a major constituent of protein, nucleic</a:t>
            </a:r>
          </a:p>
          <a:p>
            <a:pPr eaLnBrk="1" hangingPunct="1"/>
            <a:r>
              <a:rPr lang="en-US" altLang="en-US" sz="2800">
                <a:latin typeface="Constantia" panose="02030602050306030303" pitchFamily="18" charset="0"/>
              </a:rPr>
              <a:t>acid, and other molecules of microorganisms. It is,</a:t>
            </a:r>
          </a:p>
          <a:p>
            <a:pPr eaLnBrk="1" hangingPunct="1"/>
            <a:r>
              <a:rPr lang="en-US" altLang="en-US" sz="2800">
                <a:latin typeface="Constantia" panose="02030602050306030303" pitchFamily="18" charset="0"/>
              </a:rPr>
              <a:t>therefore, very important.</a:t>
            </a:r>
          </a:p>
          <a:p>
            <a:pPr eaLnBrk="1" hangingPunct="1"/>
            <a:r>
              <a:rPr lang="en-US" altLang="en-US" sz="2800">
                <a:latin typeface="Constantia" panose="02030602050306030303" pitchFamily="18" charset="0"/>
              </a:rPr>
              <a:t>A typical bacterial cell is composed of 12% of</a:t>
            </a:r>
          </a:p>
          <a:p>
            <a:pPr eaLnBrk="1" hangingPunct="1"/>
            <a:r>
              <a:rPr lang="en-US" altLang="en-US" sz="2800">
                <a:latin typeface="Constantia" panose="02030602050306030303" pitchFamily="18" charset="0"/>
              </a:rPr>
              <a:t>nitrogen by its dry weight.</a:t>
            </a:r>
          </a:p>
          <a:p>
            <a:pPr eaLnBrk="1" hangingPunct="1"/>
            <a:r>
              <a:rPr lang="en-US" altLang="en-US" sz="2800">
                <a:latin typeface="Constantia" panose="02030602050306030303" pitchFamily="18" charset="0"/>
              </a:rPr>
              <a:t>Microorganisms obtain nitrogen from organic and</a:t>
            </a:r>
          </a:p>
          <a:p>
            <a:pPr eaLnBrk="1" hangingPunct="1"/>
            <a:r>
              <a:rPr lang="en-US" altLang="en-US" sz="2800">
                <a:latin typeface="Constantia" panose="02030602050306030303" pitchFamily="18" charset="0"/>
              </a:rPr>
              <a:t>inorganic sources. Organic sources include amino</a:t>
            </a:r>
          </a:p>
          <a:p>
            <a:pPr eaLnBrk="1" hangingPunct="1"/>
            <a:r>
              <a:rPr lang="en-US" altLang="en-US" sz="2800">
                <a:latin typeface="Constantia" panose="02030602050306030303" pitchFamily="18" charset="0"/>
              </a:rPr>
              <a:t>acids and other organic nitrogen containing</a:t>
            </a:r>
          </a:p>
          <a:p>
            <a:pPr eaLnBrk="1" hangingPunct="1"/>
            <a:r>
              <a:rPr lang="en-US" altLang="en-US" sz="2800">
                <a:latin typeface="Constantia" panose="02030602050306030303" pitchFamily="18" charset="0"/>
              </a:rPr>
              <a:t>compound.</a:t>
            </a:r>
          </a:p>
          <a:p>
            <a:pPr eaLnBrk="1" hangingPunct="1"/>
            <a:r>
              <a:rPr lang="en-US" altLang="en-US" sz="2800">
                <a:latin typeface="Constantia" panose="02030602050306030303" pitchFamily="18" charset="0"/>
              </a:rPr>
              <a:t>Inorganic sources include atmospheric nitrogen,</a:t>
            </a:r>
          </a:p>
          <a:p>
            <a:pPr eaLnBrk="1" hangingPunct="1"/>
            <a:r>
              <a:rPr lang="en-US" altLang="en-US" sz="2800">
                <a:latin typeface="Constantia" panose="02030602050306030303" pitchFamily="18" charset="0"/>
              </a:rPr>
              <a:t>nitrate and ammonia etc.</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
            <a:extLst>
              <a:ext uri="{FF2B5EF4-FFF2-40B4-BE49-F238E27FC236}">
                <a16:creationId xmlns:a16="http://schemas.microsoft.com/office/drawing/2014/main" id="{589D710E-687B-48B4-86B4-3D9F77181884}"/>
              </a:ext>
            </a:extLst>
          </p:cNvPr>
          <p:cNvSpPr>
            <a:spLocks noChangeArrowheads="1"/>
          </p:cNvSpPr>
          <p:nvPr/>
        </p:nvSpPr>
        <p:spPr bwMode="auto">
          <a:xfrm>
            <a:off x="228600" y="381000"/>
            <a:ext cx="89154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a:latin typeface="Constantia" panose="02030602050306030303" pitchFamily="18" charset="0"/>
              </a:rPr>
              <a:t>• </a:t>
            </a:r>
            <a:r>
              <a:rPr lang="en-US" altLang="en-US" sz="2800" b="1">
                <a:latin typeface="Constantia" panose="02030602050306030303" pitchFamily="18" charset="0"/>
              </a:rPr>
              <a:t>Sulfur</a:t>
            </a:r>
          </a:p>
          <a:p>
            <a:pPr eaLnBrk="1" hangingPunct="1"/>
            <a:r>
              <a:rPr lang="en-US" altLang="en-US" sz="2800">
                <a:latin typeface="Constantia" panose="02030602050306030303" pitchFamily="18" charset="0"/>
              </a:rPr>
              <a:t>Sulfur is an essential constituent of proteins. It is</a:t>
            </a:r>
          </a:p>
          <a:p>
            <a:pPr eaLnBrk="1" hangingPunct="1"/>
            <a:r>
              <a:rPr lang="en-US" altLang="en-US" sz="2800">
                <a:latin typeface="Constantia" panose="02030602050306030303" pitchFamily="18" charset="0"/>
              </a:rPr>
              <a:t>primarily found in sulfur-containing amino acids</a:t>
            </a:r>
          </a:p>
          <a:p>
            <a:pPr eaLnBrk="1" hangingPunct="1"/>
            <a:r>
              <a:rPr lang="en-US" altLang="en-US" sz="2800">
                <a:latin typeface="Constantia" panose="02030602050306030303" pitchFamily="18" charset="0"/>
              </a:rPr>
              <a:t>like cysteine and methionine. Some bacteria use H2S</a:t>
            </a:r>
          </a:p>
          <a:p>
            <a:pPr eaLnBrk="1" hangingPunct="1"/>
            <a:r>
              <a:rPr lang="en-US" altLang="en-US" sz="2800">
                <a:latin typeface="Constantia" panose="02030602050306030303" pitchFamily="18" charset="0"/>
              </a:rPr>
              <a:t>and sulfides as a source of sulfur.</a:t>
            </a:r>
          </a:p>
          <a:p>
            <a:pPr eaLnBrk="1" hangingPunct="1"/>
            <a:r>
              <a:rPr lang="en-US" altLang="en-US" sz="2800" b="1">
                <a:latin typeface="Constantia" panose="02030602050306030303" pitchFamily="18" charset="0"/>
              </a:rPr>
              <a:t>Phosphorous</a:t>
            </a:r>
          </a:p>
          <a:p>
            <a:pPr eaLnBrk="1" hangingPunct="1"/>
            <a:r>
              <a:rPr lang="en-US" altLang="en-US" sz="2800">
                <a:latin typeface="Constantia" panose="02030602050306030303" pitchFamily="18" charset="0"/>
              </a:rPr>
              <a:t>Phosphorous is an important component of bacterial</a:t>
            </a:r>
          </a:p>
          <a:p>
            <a:pPr eaLnBrk="1" hangingPunct="1"/>
            <a:r>
              <a:rPr lang="en-US" altLang="en-US" sz="2800">
                <a:latin typeface="Constantia" panose="02030602050306030303" pitchFamily="18" charset="0"/>
              </a:rPr>
              <a:t>cell. It is a constituent of nucleic acid,</a:t>
            </a:r>
          </a:p>
          <a:p>
            <a:pPr eaLnBrk="1" hangingPunct="1"/>
            <a:r>
              <a:rPr lang="en-US" altLang="en-US" sz="2800">
                <a:latin typeface="Constantia" panose="02030602050306030303" pitchFamily="18" charset="0"/>
              </a:rPr>
              <a:t>phospholipids, nucleotides, and ATP etc.</a:t>
            </a:r>
          </a:p>
          <a:p>
            <a:pPr eaLnBrk="1" hangingPunct="1"/>
            <a:r>
              <a:rPr lang="en-US" altLang="en-US" sz="2800">
                <a:latin typeface="Constantia" panose="02030602050306030303" pitchFamily="18" charset="0"/>
              </a:rPr>
              <a:t>The common sources of phosphorous for bacteria are</a:t>
            </a:r>
          </a:p>
          <a:p>
            <a:pPr eaLnBrk="1" hangingPunct="1"/>
            <a:r>
              <a:rPr lang="en-US" altLang="en-US" sz="2800">
                <a:latin typeface="Constantia" panose="02030602050306030303" pitchFamily="18" charset="0"/>
              </a:rPr>
              <a:t>phosphate salts.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a:extLst>
              <a:ext uri="{FF2B5EF4-FFF2-40B4-BE49-F238E27FC236}">
                <a16:creationId xmlns:a16="http://schemas.microsoft.com/office/drawing/2014/main" id="{A7F07F8D-C552-4960-A6CD-533516B62CE4}"/>
              </a:ext>
            </a:extLst>
          </p:cNvPr>
          <p:cNvSpPr>
            <a:spLocks noChangeArrowheads="1"/>
          </p:cNvSpPr>
          <p:nvPr/>
        </p:nvSpPr>
        <p:spPr bwMode="auto">
          <a:xfrm>
            <a:off x="152400" y="0"/>
            <a:ext cx="86106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a:latin typeface="Constantia" panose="02030602050306030303" pitchFamily="18" charset="0"/>
              </a:rPr>
              <a:t>Micronutrients</a:t>
            </a:r>
          </a:p>
          <a:p>
            <a:pPr eaLnBrk="1" hangingPunct="1"/>
            <a:r>
              <a:rPr lang="en-US" altLang="en-US" sz="2800">
                <a:latin typeface="Constantia" panose="02030602050306030303" pitchFamily="18" charset="0"/>
              </a:rPr>
              <a:t>micronutrients or trace elements are required in trace</a:t>
            </a:r>
          </a:p>
          <a:p>
            <a:pPr eaLnBrk="1" hangingPunct="1"/>
            <a:r>
              <a:rPr lang="en-US" altLang="en-US" sz="2800">
                <a:latin typeface="Constantia" panose="02030602050306030303" pitchFamily="18" charset="0"/>
              </a:rPr>
              <a:t>amounts by most cells.</a:t>
            </a:r>
          </a:p>
          <a:p>
            <a:pPr eaLnBrk="1" hangingPunct="1"/>
            <a:r>
              <a:rPr lang="en-US" altLang="en-US" sz="2800">
                <a:latin typeface="Constantia" panose="02030602050306030303" pitchFamily="18" charset="0"/>
              </a:rPr>
              <a:t>The common micronutrients are Na, Mg, Cl, K, Ca,</a:t>
            </a:r>
          </a:p>
          <a:p>
            <a:pPr eaLnBrk="1" hangingPunct="1"/>
            <a:r>
              <a:rPr lang="en-US" altLang="en-US" sz="2800">
                <a:latin typeface="Constantia" panose="02030602050306030303" pitchFamily="18" charset="0"/>
              </a:rPr>
              <a:t>Mn, Fe, Zn, Co, etc.</a:t>
            </a:r>
          </a:p>
          <a:p>
            <a:pPr eaLnBrk="1" hangingPunct="1"/>
            <a:r>
              <a:rPr lang="en-US" altLang="en-US" sz="2800">
                <a:latin typeface="Constantia" panose="02030602050306030303" pitchFamily="18" charset="0"/>
              </a:rPr>
              <a:t>They are part of enzymes and cofactors. All these</a:t>
            </a:r>
          </a:p>
          <a:p>
            <a:pPr eaLnBrk="1" hangingPunct="1"/>
            <a:r>
              <a:rPr lang="en-US" altLang="en-US" sz="2800">
                <a:latin typeface="Constantia" panose="02030602050306030303" pitchFamily="18" charset="0"/>
              </a:rPr>
              <a:t>micronutrients are obtained by microorganisms from</a:t>
            </a:r>
          </a:p>
          <a:p>
            <a:pPr eaLnBrk="1" hangingPunct="1"/>
            <a:r>
              <a:rPr lang="en-US" altLang="en-US" sz="2800">
                <a:latin typeface="Constantia" panose="02030602050306030303" pitchFamily="18" charset="0"/>
              </a:rPr>
              <a:t>their environment. Some of the bacteria cannot live</a:t>
            </a:r>
          </a:p>
          <a:p>
            <a:pPr eaLnBrk="1" hangingPunct="1"/>
            <a:r>
              <a:rPr lang="en-US" altLang="en-US" sz="2800">
                <a:latin typeface="Constantia" panose="02030602050306030303" pitchFamily="18" charset="0"/>
              </a:rPr>
              <a:t>in the absence of specific micronutrients which are</a:t>
            </a:r>
          </a:p>
          <a:p>
            <a:pPr eaLnBrk="1" hangingPunct="1"/>
            <a:r>
              <a:rPr lang="en-US" altLang="en-US" sz="2800">
                <a:latin typeface="Constantia" panose="02030602050306030303" pitchFamily="18" charset="0"/>
              </a:rPr>
              <a:t>called fastidious organisms.</a:t>
            </a:r>
          </a:p>
          <a:p>
            <a:pPr eaLnBrk="1" hangingPunct="1"/>
            <a:r>
              <a:rPr lang="en-US" altLang="en-US" sz="2800">
                <a:latin typeface="Constantia" panose="02030602050306030303" pitchFamily="18" charset="0"/>
              </a:rPr>
              <a:t>E.g Neisseria gonorrhoeae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313B1-2AB2-48A9-B5AA-CCB10D6300CB}"/>
              </a:ext>
            </a:extLst>
          </p:cNvPr>
          <p:cNvSpPr>
            <a:spLocks noGrp="1"/>
          </p:cNvSpPr>
          <p:nvPr>
            <p:ph type="ctrTitle"/>
          </p:nvPr>
        </p:nvSpPr>
        <p:spPr>
          <a:ln>
            <a:miter lim="800000"/>
            <a:headEnd/>
            <a:tailEnd/>
          </a:ln>
        </p:spPr>
        <p:txBody>
          <a:bodyPr/>
          <a:lstStyle/>
          <a:p>
            <a:pPr eaLnBrk="1" fontAlgn="auto" hangingPunct="1">
              <a:spcAft>
                <a:spcPts val="0"/>
              </a:spcAft>
              <a:defRPr/>
            </a:pPr>
            <a:r>
              <a:rPr lang="en-US" dirty="0"/>
              <a:t>UNIT # II</a:t>
            </a:r>
          </a:p>
        </p:txBody>
      </p:sp>
      <p:sp>
        <p:nvSpPr>
          <p:cNvPr id="79875" name="Subtitle 2">
            <a:extLst>
              <a:ext uri="{FF2B5EF4-FFF2-40B4-BE49-F238E27FC236}">
                <a16:creationId xmlns:a16="http://schemas.microsoft.com/office/drawing/2014/main" id="{2815282D-E16C-4B38-8518-B68DBF2394CB}"/>
              </a:ext>
            </a:extLst>
          </p:cNvPr>
          <p:cNvSpPr>
            <a:spLocks noGrp="1"/>
          </p:cNvSpPr>
          <p:nvPr>
            <p:ph type="subTitle" idx="1"/>
          </p:nvPr>
        </p:nvSpPr>
        <p:spPr>
          <a:xfrm>
            <a:off x="533400" y="3228975"/>
            <a:ext cx="7854950" cy="1752600"/>
          </a:xfrm>
        </p:spPr>
        <p:txBody>
          <a:bodyPr/>
          <a:lstStyle/>
          <a:p>
            <a:pPr marR="0" eaLnBrk="1" hangingPunct="1"/>
            <a:r>
              <a:rPr lang="en-US" altLang="en-US"/>
              <a:t>CONTROL OF MICROORGANISMS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69D57-31F3-4F45-B2CB-672EE6CAC966}"/>
              </a:ext>
            </a:extLst>
          </p:cNvPr>
          <p:cNvSpPr>
            <a:spLocks noGrp="1"/>
          </p:cNvSpPr>
          <p:nvPr>
            <p:ph type="title"/>
          </p:nvPr>
        </p:nvSpPr>
        <p:spPr/>
        <p:txBody>
          <a:bodyPr>
            <a:normAutofit fontScale="90000"/>
          </a:bodyPr>
          <a:lstStyle/>
          <a:p>
            <a:pPr eaLnBrk="1" hangingPunct="1">
              <a:defRPr/>
            </a:pPr>
            <a:br>
              <a:rPr lang="en-US" sz="9600" dirty="0">
                <a:solidFill>
                  <a:schemeClr val="tx1"/>
                </a:solidFill>
                <a:latin typeface="Arial" pitchFamily="34" charset="0"/>
                <a:cs typeface="Arial" pitchFamily="34" charset="0"/>
              </a:rPr>
            </a:br>
            <a:r>
              <a:rPr lang="en-US" sz="4800" b="1" dirty="0">
                <a:solidFill>
                  <a:srgbClr val="000000"/>
                </a:solidFill>
                <a:latin typeface="Times New Roman" pitchFamily="18" charset="0"/>
                <a:cs typeface="Times New Roman" pitchFamily="18" charset="0"/>
              </a:rPr>
              <a:t> </a:t>
            </a:r>
            <a:r>
              <a:rPr lang="en-US" sz="3600" b="1" dirty="0">
                <a:solidFill>
                  <a:srgbClr val="000000"/>
                </a:solidFill>
                <a:latin typeface="Times New Roman" pitchFamily="18" charset="0"/>
                <a:cs typeface="Times New Roman" pitchFamily="18" charset="0"/>
              </a:rPr>
              <a:t>Microbial Growth Control </a:t>
            </a:r>
            <a:endParaRPr lang="en-US" sz="3600" dirty="0"/>
          </a:p>
        </p:txBody>
      </p:sp>
      <p:sp>
        <p:nvSpPr>
          <p:cNvPr id="80899" name="Content Placeholder 2">
            <a:extLst>
              <a:ext uri="{FF2B5EF4-FFF2-40B4-BE49-F238E27FC236}">
                <a16:creationId xmlns:a16="http://schemas.microsoft.com/office/drawing/2014/main" id="{A85C8EE8-EA45-46B0-9E02-D5B69878552D}"/>
              </a:ext>
            </a:extLst>
          </p:cNvPr>
          <p:cNvSpPr>
            <a:spLocks noGrp="1"/>
          </p:cNvSpPr>
          <p:nvPr>
            <p:ph idx="1"/>
          </p:nvPr>
        </p:nvSpPr>
        <p:spPr/>
        <p:txBody>
          <a:bodyPr/>
          <a:lstStyle/>
          <a:p>
            <a:pPr eaLnBrk="1" hangingPunct="1"/>
            <a:r>
              <a:rPr lang="en-US" altLang="en-US" sz="2800">
                <a:solidFill>
                  <a:srgbClr val="000000"/>
                </a:solidFill>
                <a:latin typeface="Times New Roman" panose="02020603050405020304" pitchFamily="18" charset="0"/>
                <a:cs typeface="Times New Roman" panose="02020603050405020304" pitchFamily="18" charset="0"/>
              </a:rPr>
              <a:t>Microbial Growth Control</a:t>
            </a:r>
          </a:p>
          <a:p>
            <a:pPr eaLnBrk="1" hangingPunct="1"/>
            <a:r>
              <a:rPr lang="en-US" altLang="en-US" sz="2800">
                <a:solidFill>
                  <a:srgbClr val="000000"/>
                </a:solidFill>
                <a:latin typeface="Times New Roman" panose="02020603050405020304" pitchFamily="18" charset="0"/>
                <a:cs typeface="Times New Roman" panose="02020603050405020304" pitchFamily="18" charset="0"/>
              </a:rPr>
              <a:t>MGC is very important for us in many ways……?</a:t>
            </a:r>
          </a:p>
          <a:p>
            <a:pPr eaLnBrk="1" hangingPunct="1"/>
            <a:endParaRPr lang="en-US" altLang="en-US" sz="2800">
              <a:solidFill>
                <a:srgbClr val="000000"/>
              </a:solidFill>
              <a:latin typeface="Times New Roman" panose="02020603050405020304" pitchFamily="18" charset="0"/>
              <a:cs typeface="Times New Roman" panose="02020603050405020304" pitchFamily="18" charset="0"/>
            </a:endParaRPr>
          </a:p>
          <a:p>
            <a:pPr eaLnBrk="1" hangingPunct="1"/>
            <a:r>
              <a:rPr lang="en-US" altLang="en-US" sz="2800">
                <a:solidFill>
                  <a:srgbClr val="000000"/>
                </a:solidFill>
                <a:latin typeface="Times New Roman" panose="02020603050405020304" pitchFamily="18" charset="0"/>
                <a:cs typeface="Times New Roman" panose="02020603050405020304" pitchFamily="18" charset="0"/>
              </a:rPr>
              <a:t>There are various methods to control the growth of bacteria, e.g., on food to prevent spoilage.</a:t>
            </a:r>
            <a:br>
              <a:rPr lang="en-US" altLang="en-US" sz="2800">
                <a:solidFill>
                  <a:srgbClr val="000000"/>
                </a:solidFill>
                <a:latin typeface="Times New Roman" panose="02020603050405020304" pitchFamily="18" charset="0"/>
                <a:cs typeface="Times New Roman" panose="02020603050405020304" pitchFamily="18" charset="0"/>
              </a:rPr>
            </a:br>
            <a:r>
              <a:rPr lang="en-US" altLang="en-US" sz="2800">
                <a:solidFill>
                  <a:srgbClr val="000000"/>
                </a:solidFill>
                <a:latin typeface="Times New Roman" panose="02020603050405020304" pitchFamily="18" charset="0"/>
                <a:cs typeface="Times New Roman" panose="02020603050405020304" pitchFamily="18" charset="0"/>
              </a:rPr>
              <a:t>Begin with physical methods to control growth and then look at chemical methods.</a:t>
            </a:r>
            <a:endParaRPr lang="en-US" alt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a:extLst>
              <a:ext uri="{FF2B5EF4-FFF2-40B4-BE49-F238E27FC236}">
                <a16:creationId xmlns:a16="http://schemas.microsoft.com/office/drawing/2014/main" id="{AD2B0205-C852-4CEC-A053-573279E53B76}"/>
              </a:ext>
            </a:extLst>
          </p:cNvPr>
          <p:cNvSpPr>
            <a:spLocks noGrp="1"/>
          </p:cNvSpPr>
          <p:nvPr>
            <p:ph type="title"/>
          </p:nvPr>
        </p:nvSpPr>
        <p:spPr/>
        <p:txBody>
          <a:bodyPr/>
          <a:lstStyle/>
          <a:p>
            <a:pPr eaLnBrk="1" hangingPunct="1"/>
            <a:r>
              <a:rPr lang="en-US" altLang="en-US" sz="5400" b="1">
                <a:solidFill>
                  <a:srgbClr val="000000"/>
                </a:solidFill>
                <a:latin typeface="Times New Roman" panose="02020603050405020304" pitchFamily="18" charset="0"/>
                <a:cs typeface="Times New Roman" panose="02020603050405020304" pitchFamily="18" charset="0"/>
              </a:rPr>
              <a:t>Heat Sterilization</a:t>
            </a:r>
            <a:endParaRPr lang="en-US" altLang="en-US"/>
          </a:p>
        </p:txBody>
      </p:sp>
      <p:sp>
        <p:nvSpPr>
          <p:cNvPr id="3" name="Content Placeholder 2">
            <a:extLst>
              <a:ext uri="{FF2B5EF4-FFF2-40B4-BE49-F238E27FC236}">
                <a16:creationId xmlns:a16="http://schemas.microsoft.com/office/drawing/2014/main" id="{E04C1786-0B0E-4B1C-8021-B982CF160B3F}"/>
              </a:ext>
            </a:extLst>
          </p:cNvPr>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sz="2800" dirty="0">
                <a:solidFill>
                  <a:srgbClr val="000000"/>
                </a:solidFill>
                <a:latin typeface="Times New Roman" pitchFamily="18" charset="0"/>
                <a:cs typeface="Times New Roman" pitchFamily="18" charset="0"/>
              </a:rPr>
              <a:t> Two important parameters: How long? and What temperature? Both of these can vary depending on the sensitivity of the microorganisms to temperature. Temperature effects are obvious when you look at what is called </a:t>
            </a:r>
            <a:r>
              <a:rPr lang="en-US" sz="2800" b="1" dirty="0">
                <a:solidFill>
                  <a:srgbClr val="000000"/>
                </a:solidFill>
                <a:latin typeface="Times New Roman" pitchFamily="18" charset="0"/>
                <a:cs typeface="Times New Roman" pitchFamily="18" charset="0"/>
              </a:rPr>
              <a:t>decimal reduction time</a:t>
            </a:r>
            <a:r>
              <a:rPr lang="en-US" sz="2800" dirty="0">
                <a:solidFill>
                  <a:srgbClr val="000000"/>
                </a:solidFill>
                <a:latin typeface="Times New Roman" pitchFamily="18" charset="0"/>
                <a:cs typeface="Times New Roman" pitchFamily="18" charset="0"/>
              </a:rPr>
              <a:t> - which is the time required to reduce the population by 10 fold at a given temperature.</a:t>
            </a:r>
            <a:br>
              <a:rPr lang="en-US" sz="2800" dirty="0">
                <a:solidFill>
                  <a:srgbClr val="000000"/>
                </a:solidFill>
                <a:latin typeface="Times New Roman" pitchFamily="18" charset="0"/>
                <a:cs typeface="Times New Roman" pitchFamily="18" charset="0"/>
              </a:rPr>
            </a:br>
            <a:r>
              <a:rPr lang="en-US" sz="2800" b="1" dirty="0">
                <a:solidFill>
                  <a:srgbClr val="000000"/>
                </a:solidFill>
                <a:latin typeface="Times New Roman" pitchFamily="18" charset="0"/>
                <a:cs typeface="Times New Roman" pitchFamily="18" charset="0"/>
              </a:rPr>
              <a:t>Thermal Death time</a:t>
            </a:r>
            <a:r>
              <a:rPr lang="en-US" sz="2800" dirty="0">
                <a:solidFill>
                  <a:srgbClr val="000000"/>
                </a:solidFill>
                <a:latin typeface="Times New Roman" pitchFamily="18" charset="0"/>
                <a:cs typeface="Times New Roman" pitchFamily="18" charset="0"/>
              </a:rPr>
              <a:t> - is the time required to kill all bacteria in a sample at a specific temperature.</a:t>
            </a:r>
            <a:br>
              <a:rPr lang="en-US" sz="2800" dirty="0">
                <a:solidFill>
                  <a:srgbClr val="000000"/>
                </a:solidFill>
                <a:latin typeface="Times New Roman" pitchFamily="18" charset="0"/>
                <a:cs typeface="Times New Roman" pitchFamily="18" charset="0"/>
              </a:rPr>
            </a:br>
            <a:r>
              <a:rPr lang="en-US" sz="2800" b="1" dirty="0">
                <a:solidFill>
                  <a:srgbClr val="000000"/>
                </a:solidFill>
                <a:latin typeface="Times New Roman" pitchFamily="18" charset="0"/>
                <a:cs typeface="Times New Roman" pitchFamily="18" charset="0"/>
              </a:rPr>
              <a:t>Thermal death point</a:t>
            </a:r>
            <a:r>
              <a:rPr lang="en-US" sz="2800" dirty="0">
                <a:solidFill>
                  <a:srgbClr val="000000"/>
                </a:solidFill>
                <a:latin typeface="Times New Roman" pitchFamily="18" charset="0"/>
                <a:cs typeface="Times New Roman" pitchFamily="18" charset="0"/>
              </a:rPr>
              <a:t> is the lowest temperature at which all microbes in a liquid will be killed in 10 minutes.</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
            <a:extLst>
              <a:ext uri="{FF2B5EF4-FFF2-40B4-BE49-F238E27FC236}">
                <a16:creationId xmlns:a16="http://schemas.microsoft.com/office/drawing/2014/main" id="{66C5818F-CC2E-4231-8565-7FE47C156E9B}"/>
              </a:ext>
            </a:extLst>
          </p:cNvPr>
          <p:cNvSpPr>
            <a:spLocks noChangeArrowheads="1"/>
          </p:cNvSpPr>
          <p:nvPr/>
        </p:nvSpPr>
        <p:spPr bwMode="auto">
          <a:xfrm>
            <a:off x="0" y="1143000"/>
            <a:ext cx="91440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a:solidFill>
                  <a:srgbClr val="000000"/>
                </a:solidFill>
                <a:latin typeface="Times New Roman" panose="02020603050405020304" pitchFamily="18" charset="0"/>
                <a:cs typeface="Times New Roman" panose="02020603050405020304" pitchFamily="18" charset="0"/>
              </a:rPr>
              <a:t>Heat killing is most effective if the heat is a moist heat. Dry heat killing requires higher temperatures for longer periods of time.</a:t>
            </a:r>
            <a:br>
              <a:rPr lang="en-US" altLang="en-US" sz="3200">
                <a:solidFill>
                  <a:srgbClr val="000000"/>
                </a:solidFill>
                <a:latin typeface="Times New Roman" panose="02020603050405020304" pitchFamily="18" charset="0"/>
                <a:cs typeface="Times New Roman" panose="02020603050405020304" pitchFamily="18" charset="0"/>
              </a:rPr>
            </a:br>
            <a:r>
              <a:rPr lang="en-US" altLang="en-US" sz="3200">
                <a:solidFill>
                  <a:srgbClr val="000000"/>
                </a:solidFill>
                <a:latin typeface="Times New Roman" panose="02020603050405020304" pitchFamily="18" charset="0"/>
                <a:cs typeface="Times New Roman" panose="02020603050405020304" pitchFamily="18" charset="0"/>
              </a:rPr>
              <a:t>Heating must kill spores which are heat resistant structures. The environment the spores are in, affects their sensitivity to heat killing. For example a solution rich in sugars and proteins increases spores resistance to heat killing. Also the amount of water in the spores affects their sensitivity - the more water the more sensitive.</a:t>
            </a:r>
            <a:endParaRPr lang="en-US" altLang="en-US" sz="3200">
              <a:latin typeface="Constantia" panose="02030602050306030303"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a:extLst>
              <a:ext uri="{FF2B5EF4-FFF2-40B4-BE49-F238E27FC236}">
                <a16:creationId xmlns:a16="http://schemas.microsoft.com/office/drawing/2014/main" id="{3B891991-7476-4615-9557-4F8CA47FA7C5}"/>
              </a:ext>
            </a:extLst>
          </p:cNvPr>
          <p:cNvSpPr>
            <a:spLocks noGrp="1"/>
          </p:cNvSpPr>
          <p:nvPr>
            <p:ph type="title"/>
          </p:nvPr>
        </p:nvSpPr>
        <p:spPr/>
        <p:txBody>
          <a:bodyPr/>
          <a:lstStyle/>
          <a:p>
            <a:pPr eaLnBrk="1" hangingPunct="1"/>
            <a:r>
              <a:rPr lang="en-US" altLang="en-US" sz="5400" b="1">
                <a:solidFill>
                  <a:srgbClr val="000000"/>
                </a:solidFill>
                <a:latin typeface="Times New Roman" panose="02020603050405020304" pitchFamily="18" charset="0"/>
                <a:cs typeface="Times New Roman" panose="02020603050405020304" pitchFamily="18" charset="0"/>
              </a:rPr>
              <a:t>Electromagnetic radiations</a:t>
            </a:r>
            <a:endParaRPr lang="en-US" altLang="en-US"/>
          </a:p>
        </p:txBody>
      </p:sp>
      <p:sp>
        <p:nvSpPr>
          <p:cNvPr id="3" name="Content Placeholder 2">
            <a:extLst>
              <a:ext uri="{FF2B5EF4-FFF2-40B4-BE49-F238E27FC236}">
                <a16:creationId xmlns:a16="http://schemas.microsoft.com/office/drawing/2014/main" id="{DAC1133F-8AD9-4A86-B2A4-E333D81D09BC}"/>
              </a:ext>
            </a:extLst>
          </p:cNvPr>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sz="2800">
                <a:solidFill>
                  <a:srgbClr val="000000"/>
                </a:solidFill>
                <a:latin typeface="Times New Roman" pitchFamily="18" charset="0"/>
                <a:cs typeface="Times New Roman" pitchFamily="18" charset="0"/>
              </a:rPr>
              <a:t> microwave</a:t>
            </a:r>
            <a:r>
              <a:rPr lang="en-US" sz="2800" dirty="0">
                <a:solidFill>
                  <a:srgbClr val="000000"/>
                </a:solidFill>
                <a:latin typeface="Times New Roman" pitchFamily="18" charset="0"/>
                <a:cs typeface="Times New Roman" pitchFamily="18" charset="0"/>
              </a:rPr>
              <a:t>, UV, X-rays, and gamma rays are all forms of electromagnetic radiation. They all work in different ways, for example microwaves heat up the sample, UV breaks the DNA up causing death.</a:t>
            </a:r>
          </a:p>
          <a:p>
            <a:pPr marL="274320" indent="-274320" eaLnBrk="1" fontAlgn="auto" hangingPunct="1">
              <a:spcAft>
                <a:spcPts val="0"/>
              </a:spcAft>
              <a:buClr>
                <a:schemeClr val="accent3"/>
              </a:buClr>
              <a:buFont typeface="Wingdings 2"/>
              <a:buChar char=""/>
              <a:defRPr/>
            </a:pPr>
            <a:r>
              <a:rPr lang="en-US" sz="2800" b="1" dirty="0">
                <a:solidFill>
                  <a:srgbClr val="000000"/>
                </a:solidFill>
                <a:latin typeface="Times New Roman" pitchFamily="18" charset="0"/>
                <a:cs typeface="Times New Roman" pitchFamily="18" charset="0"/>
              </a:rPr>
              <a:t>Ionizing radiation </a:t>
            </a:r>
            <a:r>
              <a:rPr lang="en-US" sz="2800" dirty="0">
                <a:solidFill>
                  <a:srgbClr val="000000"/>
                </a:solidFill>
                <a:latin typeface="Times New Roman" pitchFamily="18" charset="0"/>
                <a:cs typeface="Times New Roman" pitchFamily="18" charset="0"/>
              </a:rPr>
              <a:t>- electromagnetic radiation that produces electrons, hydroxyl radicals, and hydride radicals. These products react with macromolecules such as DNA and proteins which are detrimental to the cell. Common sources of ionizing radiation are </a:t>
            </a:r>
            <a:r>
              <a:rPr lang="en-US" sz="2800" baseline="30000" dirty="0">
                <a:solidFill>
                  <a:srgbClr val="000000"/>
                </a:solidFill>
                <a:latin typeface="Times New Roman" pitchFamily="18" charset="0"/>
                <a:cs typeface="Times New Roman" pitchFamily="18" charset="0"/>
              </a:rPr>
              <a:t>60</a:t>
            </a:r>
            <a:r>
              <a:rPr lang="en-US" sz="2800" dirty="0">
                <a:solidFill>
                  <a:srgbClr val="000000"/>
                </a:solidFill>
                <a:latin typeface="Times New Roman" pitchFamily="18" charset="0"/>
                <a:cs typeface="Times New Roman" pitchFamily="18" charset="0"/>
              </a:rPr>
              <a:t>Co and </a:t>
            </a:r>
            <a:r>
              <a:rPr lang="en-US" sz="2800" baseline="30000" dirty="0">
                <a:solidFill>
                  <a:srgbClr val="000000"/>
                </a:solidFill>
                <a:latin typeface="Times New Roman" pitchFamily="18" charset="0"/>
                <a:cs typeface="Times New Roman" pitchFamily="18" charset="0"/>
              </a:rPr>
              <a:t>137</a:t>
            </a:r>
            <a:r>
              <a:rPr lang="en-US" sz="2800" dirty="0">
                <a:solidFill>
                  <a:srgbClr val="000000"/>
                </a:solidFill>
                <a:latin typeface="Times New Roman" pitchFamily="18" charset="0"/>
                <a:cs typeface="Times New Roman" pitchFamily="18" charset="0"/>
              </a:rPr>
              <a:t>Cs. Radiation is becoming accepted for foods.</a:t>
            </a:r>
            <a:br>
              <a:rPr lang="en-US" sz="2800" dirty="0">
                <a:solidFill>
                  <a:srgbClr val="000000"/>
                </a:solidFill>
                <a:latin typeface="Times New Roman" pitchFamily="18" charset="0"/>
                <a:cs typeface="Times New Roman" pitchFamily="18" charset="0"/>
              </a:rPr>
            </a:b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a:extLst>
              <a:ext uri="{FF2B5EF4-FFF2-40B4-BE49-F238E27FC236}">
                <a16:creationId xmlns:a16="http://schemas.microsoft.com/office/drawing/2014/main" id="{E4E1039F-1D9B-4DA4-A3ED-EB21351E9F7A}"/>
              </a:ext>
            </a:extLst>
          </p:cNvPr>
          <p:cNvSpPr>
            <a:spLocks noChangeArrowheads="1"/>
          </p:cNvSpPr>
          <p:nvPr/>
        </p:nvSpPr>
        <p:spPr bwMode="auto">
          <a:xfrm>
            <a:off x="0" y="1066800"/>
            <a:ext cx="914400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sz="3200" b="1">
              <a:solidFill>
                <a:srgbClr val="000000"/>
              </a:solidFill>
              <a:latin typeface="Times New Roman" panose="02020603050405020304" pitchFamily="18" charset="0"/>
              <a:cs typeface="Times New Roman" panose="02020603050405020304" pitchFamily="18" charset="0"/>
            </a:endParaRPr>
          </a:p>
          <a:p>
            <a:pPr eaLnBrk="1" hangingPunct="1"/>
            <a:r>
              <a:rPr lang="en-US" altLang="en-US" sz="3200" b="1">
                <a:solidFill>
                  <a:srgbClr val="000000"/>
                </a:solidFill>
                <a:latin typeface="Times New Roman" panose="02020603050405020304" pitchFamily="18" charset="0"/>
                <a:cs typeface="Times New Roman" panose="02020603050405020304" pitchFamily="18" charset="0"/>
              </a:rPr>
              <a:t>Non-ionizing radiation</a:t>
            </a:r>
            <a:r>
              <a:rPr lang="en-US" altLang="en-US" sz="3200">
                <a:solidFill>
                  <a:srgbClr val="000000"/>
                </a:solidFill>
                <a:latin typeface="Times New Roman" panose="02020603050405020304" pitchFamily="18" charset="0"/>
                <a:cs typeface="Times New Roman" panose="02020603050405020304" pitchFamily="18" charset="0"/>
              </a:rPr>
              <a:t> - Longer wavelength than ionizing radiation, therefore less energetic. Ultraviolet light is the best example of non-ionizing radiation. Ultra violet light inhibit correct DNA replication. Best wavelength is about 260 nm. Used to sterilize open surfaces like in hospital rooms or operating rooms. Organism must be directly exposed to UV for it to kill. Sunlight has UV wavelength but the shorter wavelengths are absorbed by the ozone layer of the atmosphere.</a:t>
            </a:r>
            <a:endParaRPr lang="en-US" altLang="en-US" sz="3200">
              <a:latin typeface="Constantia" panose="02030602050306030303"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14B09755-454A-4DF4-B9D6-63EA68C3B531}"/>
              </a:ext>
            </a:extLst>
          </p:cNvPr>
          <p:cNvSpPr>
            <a:spLocks noGrp="1"/>
          </p:cNvSpPr>
          <p:nvPr>
            <p:ph type="title"/>
          </p:nvPr>
        </p:nvSpPr>
        <p:spPr/>
        <p:txBody>
          <a:bodyPr/>
          <a:lstStyle/>
          <a:p>
            <a:pPr eaLnBrk="1" hangingPunct="1"/>
            <a:r>
              <a:rPr lang="en-US" altLang="en-US"/>
              <a:t>Filtration</a:t>
            </a:r>
          </a:p>
        </p:txBody>
      </p:sp>
      <p:sp>
        <p:nvSpPr>
          <p:cNvPr id="3" name="Content Placeholder 2">
            <a:extLst>
              <a:ext uri="{FF2B5EF4-FFF2-40B4-BE49-F238E27FC236}">
                <a16:creationId xmlns:a16="http://schemas.microsoft.com/office/drawing/2014/main" id="{A944944C-E86F-43F5-80B9-DB1A8F434258}"/>
              </a:ext>
            </a:extLst>
          </p:cNvPr>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sz="2800" b="1" dirty="0">
                <a:solidFill>
                  <a:srgbClr val="000000"/>
                </a:solidFill>
                <a:latin typeface="Times New Roman" pitchFamily="18" charset="0"/>
                <a:cs typeface="Times New Roman" pitchFamily="18" charset="0"/>
              </a:rPr>
              <a:t>Filter sterilization </a:t>
            </a:r>
            <a:r>
              <a:rPr lang="en-US" sz="2800" dirty="0">
                <a:solidFill>
                  <a:srgbClr val="000000"/>
                </a:solidFill>
                <a:latin typeface="Times New Roman" pitchFamily="18" charset="0"/>
                <a:cs typeface="Times New Roman" pitchFamily="18" charset="0"/>
              </a:rPr>
              <a:t>- useful for sterilizing heat labile liquids. The filters have pores of specific sizes down to 0.01 micron in diameter.</a:t>
            </a:r>
            <a:br>
              <a:rPr lang="en-US" sz="2800" dirty="0">
                <a:solidFill>
                  <a:srgbClr val="000000"/>
                </a:solidFill>
                <a:latin typeface="Times New Roman" pitchFamily="18" charset="0"/>
                <a:cs typeface="Times New Roman" pitchFamily="18" charset="0"/>
              </a:rPr>
            </a:br>
            <a:r>
              <a:rPr lang="en-US" sz="2800" b="1" dirty="0">
                <a:solidFill>
                  <a:srgbClr val="000000"/>
                </a:solidFill>
                <a:latin typeface="Times New Roman" pitchFamily="18" charset="0"/>
                <a:cs typeface="Times New Roman" pitchFamily="18" charset="0"/>
              </a:rPr>
              <a:t>Three types of filters</a:t>
            </a:r>
            <a:br>
              <a:rPr lang="en-US" sz="2800" dirty="0">
                <a:solidFill>
                  <a:srgbClr val="000000"/>
                </a:solidFill>
                <a:latin typeface="Times New Roman" pitchFamily="18" charset="0"/>
                <a:cs typeface="Times New Roman" pitchFamily="18" charset="0"/>
              </a:rPr>
            </a:br>
            <a:r>
              <a:rPr lang="en-US" sz="2800" b="1" dirty="0">
                <a:solidFill>
                  <a:srgbClr val="000000"/>
                </a:solidFill>
                <a:latin typeface="Times New Roman" pitchFamily="18" charset="0"/>
                <a:cs typeface="Times New Roman" pitchFamily="18" charset="0"/>
              </a:rPr>
              <a:t>Depth filters</a:t>
            </a:r>
            <a:r>
              <a:rPr lang="en-US" sz="2800" dirty="0">
                <a:solidFill>
                  <a:srgbClr val="000000"/>
                </a:solidFill>
                <a:latin typeface="Times New Roman" pitchFamily="18" charset="0"/>
                <a:cs typeface="Times New Roman" pitchFamily="18" charset="0"/>
              </a:rPr>
              <a:t> - routine filters made of paper, asbestos or glass fibers. Just a mat of the fibers.</a:t>
            </a:r>
            <a:br>
              <a:rPr lang="en-US" sz="2800" dirty="0">
                <a:solidFill>
                  <a:srgbClr val="000000"/>
                </a:solidFill>
                <a:latin typeface="Times New Roman" pitchFamily="18" charset="0"/>
                <a:cs typeface="Times New Roman" pitchFamily="18" charset="0"/>
              </a:rPr>
            </a:br>
            <a:r>
              <a:rPr lang="en-US" sz="2800" b="1" dirty="0">
                <a:solidFill>
                  <a:srgbClr val="000000"/>
                </a:solidFill>
                <a:latin typeface="Times New Roman" pitchFamily="18" charset="0"/>
                <a:cs typeface="Times New Roman" pitchFamily="18" charset="0"/>
              </a:rPr>
              <a:t>Membrane filters</a:t>
            </a:r>
            <a:r>
              <a:rPr lang="en-US" sz="2800" dirty="0">
                <a:solidFill>
                  <a:srgbClr val="000000"/>
                </a:solidFill>
                <a:latin typeface="Times New Roman" pitchFamily="18" charset="0"/>
                <a:cs typeface="Times New Roman" pitchFamily="18" charset="0"/>
              </a:rPr>
              <a:t> - cellulose acetate or cellulose nitrate materials. Contains lots of tiny holes that act live sieves to retain bacteria.</a:t>
            </a:r>
            <a:br>
              <a:rPr lang="en-US" sz="2800" dirty="0">
                <a:solidFill>
                  <a:srgbClr val="000000"/>
                </a:solidFill>
                <a:latin typeface="Times New Roman" pitchFamily="18" charset="0"/>
                <a:cs typeface="Times New Roman" pitchFamily="18" charset="0"/>
              </a:rPr>
            </a:br>
            <a:r>
              <a:rPr lang="en-US" sz="2800" b="1" dirty="0" err="1">
                <a:solidFill>
                  <a:srgbClr val="000000"/>
                </a:solidFill>
                <a:latin typeface="Times New Roman" pitchFamily="18" charset="0"/>
                <a:cs typeface="Times New Roman" pitchFamily="18" charset="0"/>
              </a:rPr>
              <a:t>Nucleopore</a:t>
            </a:r>
            <a:r>
              <a:rPr lang="en-US" sz="2800" b="1" dirty="0">
                <a:solidFill>
                  <a:srgbClr val="000000"/>
                </a:solidFill>
                <a:latin typeface="Times New Roman" pitchFamily="18" charset="0"/>
                <a:cs typeface="Times New Roman" pitchFamily="18" charset="0"/>
              </a:rPr>
              <a:t> filters</a:t>
            </a:r>
            <a:r>
              <a:rPr lang="en-US" sz="2800" dirty="0">
                <a:solidFill>
                  <a:srgbClr val="000000"/>
                </a:solidFill>
                <a:latin typeface="Times New Roman" pitchFamily="18" charset="0"/>
                <a:cs typeface="Times New Roman" pitchFamily="18" charset="0"/>
              </a:rPr>
              <a:t> - polycarbonate filters. Very uniform pore sizes. Great for microscopy work since the filters are flat in nature.</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A4EFB62E-0DE4-41F6-B88F-6513F7FCD7A2}"/>
              </a:ext>
            </a:extLst>
          </p:cNvPr>
          <p:cNvSpPr>
            <a:spLocks noGrp="1"/>
          </p:cNvSpPr>
          <p:nvPr>
            <p:ph type="title"/>
          </p:nvPr>
        </p:nvSpPr>
        <p:spPr/>
        <p:txBody>
          <a:bodyPr/>
          <a:lstStyle/>
          <a:p>
            <a:pPr eaLnBrk="1" hangingPunct="1"/>
            <a:r>
              <a:rPr lang="en-US" altLang="en-US" sz="5400" b="1">
                <a:solidFill>
                  <a:srgbClr val="000000"/>
                </a:solidFill>
                <a:latin typeface="Times New Roman" panose="02020603050405020304" pitchFamily="18" charset="0"/>
                <a:cs typeface="Times New Roman" panose="02020603050405020304" pitchFamily="18" charset="0"/>
              </a:rPr>
              <a:t>The autoclave</a:t>
            </a:r>
            <a:r>
              <a:rPr lang="en-US" altLang="en-US" sz="5400">
                <a:solidFill>
                  <a:srgbClr val="000000"/>
                </a:solidFill>
                <a:latin typeface="Times New Roman" panose="02020603050405020304" pitchFamily="18" charset="0"/>
                <a:cs typeface="Times New Roman" panose="02020603050405020304" pitchFamily="18" charset="0"/>
              </a:rPr>
              <a:t> -</a:t>
            </a:r>
            <a:endParaRPr lang="en-US" altLang="en-US"/>
          </a:p>
        </p:txBody>
      </p:sp>
      <p:sp>
        <p:nvSpPr>
          <p:cNvPr id="87043" name="Content Placeholder 2">
            <a:extLst>
              <a:ext uri="{FF2B5EF4-FFF2-40B4-BE49-F238E27FC236}">
                <a16:creationId xmlns:a16="http://schemas.microsoft.com/office/drawing/2014/main" id="{0039235B-E744-4804-AF04-926A8CB3E0EA}"/>
              </a:ext>
            </a:extLst>
          </p:cNvPr>
          <p:cNvSpPr>
            <a:spLocks noGrp="1"/>
          </p:cNvSpPr>
          <p:nvPr>
            <p:ph idx="1"/>
          </p:nvPr>
        </p:nvSpPr>
        <p:spPr/>
        <p:txBody>
          <a:bodyPr/>
          <a:lstStyle/>
          <a:p>
            <a:pPr eaLnBrk="1" hangingPunct="1"/>
            <a:r>
              <a:rPr lang="en-US" altLang="en-US" sz="2800">
                <a:solidFill>
                  <a:srgbClr val="000000"/>
                </a:solidFill>
                <a:latin typeface="Times New Roman" panose="02020603050405020304" pitchFamily="18" charset="0"/>
                <a:cs typeface="Times New Roman" panose="02020603050405020304" pitchFamily="18" charset="0"/>
              </a:rPr>
              <a:t>15 lbs/sq. inch which yields a temperature of 121 °C for 10 -15 minutes.</a:t>
            </a:r>
          </a:p>
          <a:p>
            <a:pPr eaLnBrk="1" hangingPunct="1"/>
            <a:r>
              <a:rPr lang="en-US" altLang="en-US" sz="2800">
                <a:solidFill>
                  <a:srgbClr val="000000"/>
                </a:solidFill>
                <a:latin typeface="Times New Roman" panose="02020603050405020304" pitchFamily="18" charset="0"/>
                <a:cs typeface="Times New Roman" panose="02020603050405020304" pitchFamily="18" charset="0"/>
              </a:rPr>
              <a:t>Pressure = 15 lbs/sq.inch</a:t>
            </a:r>
          </a:p>
          <a:p>
            <a:pPr eaLnBrk="1" hangingPunct="1"/>
            <a:r>
              <a:rPr lang="en-US" altLang="en-US" sz="2800">
                <a:solidFill>
                  <a:srgbClr val="000000"/>
                </a:solidFill>
                <a:latin typeface="Times New Roman" panose="02020603050405020304" pitchFamily="18" charset="0"/>
                <a:cs typeface="Times New Roman" panose="02020603050405020304" pitchFamily="18" charset="0"/>
              </a:rPr>
              <a:t>Temprature = 121°C</a:t>
            </a:r>
          </a:p>
          <a:p>
            <a:pPr eaLnBrk="1" hangingPunct="1"/>
            <a:r>
              <a:rPr lang="en-US" altLang="en-US" sz="2800">
                <a:solidFill>
                  <a:srgbClr val="000000"/>
                </a:solidFill>
                <a:latin typeface="Times New Roman" panose="02020603050405020304" pitchFamily="18" charset="0"/>
                <a:cs typeface="Times New Roman" panose="02020603050405020304" pitchFamily="18" charset="0"/>
              </a:rPr>
              <a:t>Time = 10-15 minutes</a:t>
            </a:r>
          </a:p>
          <a:p>
            <a:pPr eaLnBrk="1" hangingPunct="1"/>
            <a:endParaRPr lang="en-US"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a:extLst>
              <a:ext uri="{FF2B5EF4-FFF2-40B4-BE49-F238E27FC236}">
                <a16:creationId xmlns:a16="http://schemas.microsoft.com/office/drawing/2014/main" id="{FFB6B00A-1F60-4794-93D7-20789178BAF5}"/>
              </a:ext>
            </a:extLst>
          </p:cNvPr>
          <p:cNvSpPr>
            <a:spLocks noGrp="1"/>
          </p:cNvSpPr>
          <p:nvPr>
            <p:ph type="title"/>
          </p:nvPr>
        </p:nvSpPr>
        <p:spPr/>
        <p:txBody>
          <a:bodyPr/>
          <a:lstStyle/>
          <a:p>
            <a:pPr eaLnBrk="1" hangingPunct="1"/>
            <a:r>
              <a:rPr lang="en-US" altLang="en-US" sz="5400" b="1">
                <a:solidFill>
                  <a:srgbClr val="000000"/>
                </a:solidFill>
                <a:latin typeface="Times New Roman" panose="02020603050405020304" pitchFamily="18" charset="0"/>
                <a:cs typeface="Times New Roman" panose="02020603050405020304" pitchFamily="18" charset="0"/>
              </a:rPr>
              <a:t>Pasteurization</a:t>
            </a:r>
            <a:endParaRPr lang="en-US" altLang="en-US"/>
          </a:p>
        </p:txBody>
      </p:sp>
      <p:sp>
        <p:nvSpPr>
          <p:cNvPr id="3" name="Content Placeholder 2">
            <a:extLst>
              <a:ext uri="{FF2B5EF4-FFF2-40B4-BE49-F238E27FC236}">
                <a16:creationId xmlns:a16="http://schemas.microsoft.com/office/drawing/2014/main" id="{DDE8F2C0-061E-46F1-BE71-56835035C277}"/>
              </a:ext>
            </a:extLst>
          </p:cNvPr>
          <p:cNvSpPr>
            <a:spLocks noGrp="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sz="2800" dirty="0">
                <a:solidFill>
                  <a:srgbClr val="000000"/>
                </a:solidFill>
                <a:latin typeface="Times New Roman" pitchFamily="18" charset="0"/>
                <a:cs typeface="Times New Roman" pitchFamily="18" charset="0"/>
              </a:rPr>
              <a:t>Classic pasteurization treatment is 63 °C for 30 minutes.</a:t>
            </a:r>
            <a:br>
              <a:rPr lang="en-US" sz="2800" dirty="0">
                <a:solidFill>
                  <a:srgbClr val="000000"/>
                </a:solidFill>
                <a:latin typeface="Times New Roman" pitchFamily="18" charset="0"/>
                <a:cs typeface="Times New Roman" pitchFamily="18" charset="0"/>
              </a:rPr>
            </a:br>
            <a:r>
              <a:rPr lang="en-US" sz="2800" dirty="0">
                <a:solidFill>
                  <a:srgbClr val="000000"/>
                </a:solidFill>
                <a:latin typeface="Times New Roman" pitchFamily="18" charset="0"/>
                <a:cs typeface="Times New Roman" pitchFamily="18" charset="0"/>
              </a:rPr>
              <a:t>Not all materials can withstand autoclaving, e.g., milk, so they are </a:t>
            </a:r>
            <a:r>
              <a:rPr lang="en-US" sz="2800" b="1" dirty="0">
                <a:solidFill>
                  <a:srgbClr val="000000"/>
                </a:solidFill>
                <a:latin typeface="Times New Roman" pitchFamily="18" charset="0"/>
                <a:cs typeface="Times New Roman" pitchFamily="18" charset="0"/>
              </a:rPr>
              <a:t>pasteurized</a:t>
            </a:r>
            <a:r>
              <a:rPr lang="en-US" sz="2800" dirty="0">
                <a:solidFill>
                  <a:srgbClr val="000000"/>
                </a:solidFill>
                <a:latin typeface="Times New Roman" pitchFamily="18" charset="0"/>
                <a:cs typeface="Times New Roman" pitchFamily="18" charset="0"/>
              </a:rPr>
              <a:t>. Pasteurization is a mild heating to kill sensitive spoilage bacteria.</a:t>
            </a:r>
          </a:p>
          <a:p>
            <a:pPr marL="274320" indent="-274320" eaLnBrk="1" fontAlgn="auto" hangingPunct="1">
              <a:spcAft>
                <a:spcPts val="0"/>
              </a:spcAft>
              <a:buClr>
                <a:schemeClr val="accent3"/>
              </a:buClr>
              <a:buFont typeface="Wingdings 2"/>
              <a:buChar char=""/>
              <a:defRPr/>
            </a:pPr>
            <a:r>
              <a:rPr lang="en-US" sz="2800" dirty="0">
                <a:solidFill>
                  <a:srgbClr val="000000"/>
                </a:solidFill>
                <a:latin typeface="Times New Roman" pitchFamily="18" charset="0"/>
                <a:cs typeface="Times New Roman" pitchFamily="18" charset="0"/>
              </a:rPr>
              <a:t>Milk is heated to 71-72 °C for 15 seconds in a continuous flow system in what is called </a:t>
            </a:r>
            <a:r>
              <a:rPr lang="en-US" sz="2800" b="1" dirty="0">
                <a:solidFill>
                  <a:srgbClr val="000000"/>
                </a:solidFill>
                <a:latin typeface="Times New Roman" pitchFamily="18" charset="0"/>
                <a:cs typeface="Times New Roman" pitchFamily="18" charset="0"/>
              </a:rPr>
              <a:t>High temperature short-time pasteurization (HTST).</a:t>
            </a:r>
            <a:br>
              <a:rPr lang="en-US" sz="2800" dirty="0">
                <a:solidFill>
                  <a:srgbClr val="000000"/>
                </a:solidFill>
                <a:latin typeface="Times New Roman" pitchFamily="18" charset="0"/>
                <a:cs typeface="Times New Roman" pitchFamily="18" charset="0"/>
              </a:rPr>
            </a:br>
            <a:r>
              <a:rPr lang="en-US" sz="2800" b="1" dirty="0">
                <a:solidFill>
                  <a:srgbClr val="000000"/>
                </a:solidFill>
                <a:latin typeface="Times New Roman" pitchFamily="18" charset="0"/>
                <a:cs typeface="Times New Roman" pitchFamily="18" charset="0"/>
              </a:rPr>
              <a:t>Ultra high temperature treatments</a:t>
            </a:r>
            <a:r>
              <a:rPr lang="en-US" sz="2800" dirty="0">
                <a:solidFill>
                  <a:srgbClr val="000000"/>
                </a:solidFill>
                <a:latin typeface="Times New Roman" pitchFamily="18" charset="0"/>
                <a:cs typeface="Times New Roman" pitchFamily="18" charset="0"/>
              </a:rPr>
              <a:t> - pasteurization treatment that allows milk to be stored at room temperature for a period of time. Treatment is 140 °C for less than a second.</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9F52E48B-0448-44D0-A261-21D0131D7A62}"/>
              </a:ext>
            </a:extLst>
          </p:cNvPr>
          <p:cNvSpPr>
            <a:spLocks noGrp="1"/>
          </p:cNvSpPr>
          <p:nvPr>
            <p:ph type="title"/>
          </p:nvPr>
        </p:nvSpPr>
        <p:spPr/>
        <p:txBody>
          <a:bodyPr/>
          <a:lstStyle/>
          <a:p>
            <a:pPr eaLnBrk="1" hangingPunct="1"/>
            <a:r>
              <a:rPr lang="en-US" altLang="en-US" sz="5400" b="1">
                <a:solidFill>
                  <a:srgbClr val="000000"/>
                </a:solidFill>
                <a:latin typeface="Times New Roman" panose="02020603050405020304" pitchFamily="18" charset="0"/>
                <a:cs typeface="Times New Roman" panose="02020603050405020304" pitchFamily="18" charset="0"/>
              </a:rPr>
              <a:t>Low temperature</a:t>
            </a:r>
            <a:r>
              <a:rPr lang="en-US" altLang="en-US" sz="5400">
                <a:solidFill>
                  <a:srgbClr val="000000"/>
                </a:solidFill>
                <a:latin typeface="Times New Roman" panose="02020603050405020304" pitchFamily="18" charset="0"/>
                <a:cs typeface="Times New Roman" panose="02020603050405020304" pitchFamily="18" charset="0"/>
              </a:rPr>
              <a:t> treatment</a:t>
            </a:r>
            <a:endParaRPr lang="en-US" altLang="en-US"/>
          </a:p>
        </p:txBody>
      </p:sp>
      <p:sp>
        <p:nvSpPr>
          <p:cNvPr id="89091" name="Content Placeholder 2">
            <a:extLst>
              <a:ext uri="{FF2B5EF4-FFF2-40B4-BE49-F238E27FC236}">
                <a16:creationId xmlns:a16="http://schemas.microsoft.com/office/drawing/2014/main" id="{CEF159FB-90D3-4037-87AE-9191B972126F}"/>
              </a:ext>
            </a:extLst>
          </p:cNvPr>
          <p:cNvSpPr>
            <a:spLocks noGrp="1"/>
          </p:cNvSpPr>
          <p:nvPr>
            <p:ph idx="1"/>
          </p:nvPr>
        </p:nvSpPr>
        <p:spPr/>
        <p:txBody>
          <a:bodyPr/>
          <a:lstStyle/>
          <a:p>
            <a:pPr eaLnBrk="1" hangingPunct="1"/>
            <a:r>
              <a:rPr lang="en-US" altLang="en-US" sz="2800">
                <a:solidFill>
                  <a:srgbClr val="000000"/>
                </a:solidFill>
                <a:latin typeface="Times New Roman" panose="02020603050405020304" pitchFamily="18" charset="0"/>
                <a:cs typeface="Times New Roman" panose="02020603050405020304" pitchFamily="18" charset="0"/>
              </a:rPr>
              <a:t>Low temperatures of the refrigerators (0-7°C) inhibits toxin production but does not kill microbes</a:t>
            </a:r>
          </a:p>
          <a:p>
            <a:pPr eaLnBrk="1" hangingPunct="1"/>
            <a:r>
              <a:rPr lang="en-US" altLang="en-US" sz="2800">
                <a:solidFill>
                  <a:srgbClr val="000000"/>
                </a:solidFill>
                <a:latin typeface="Times New Roman" panose="02020603050405020304" pitchFamily="18" charset="0"/>
                <a:cs typeface="Times New Roman" panose="02020603050405020304" pitchFamily="18" charset="0"/>
              </a:rPr>
              <a:t>It is </a:t>
            </a:r>
            <a:r>
              <a:rPr lang="en-US" altLang="en-US" sz="2800" b="1">
                <a:solidFill>
                  <a:srgbClr val="000000"/>
                </a:solidFill>
                <a:latin typeface="Times New Roman" panose="02020603050405020304" pitchFamily="18" charset="0"/>
                <a:cs typeface="Times New Roman" panose="02020603050405020304" pitchFamily="18" charset="0"/>
              </a:rPr>
              <a:t>bacteriostatic</a:t>
            </a:r>
            <a:r>
              <a:rPr lang="en-US" altLang="en-US" sz="2800">
                <a:solidFill>
                  <a:srgbClr val="000000"/>
                </a:solidFill>
                <a:latin typeface="Times New Roman" panose="02020603050405020304" pitchFamily="18" charset="0"/>
                <a:cs typeface="Times New Roman" panose="02020603050405020304" pitchFamily="18" charset="0"/>
              </a:rPr>
              <a:t>. </a:t>
            </a:r>
            <a:r>
              <a:rPr lang="en-US" altLang="en-US" sz="2800" b="1">
                <a:solidFill>
                  <a:srgbClr val="000000"/>
                </a:solidFill>
                <a:latin typeface="Times New Roman" panose="02020603050405020304" pitchFamily="18" charset="0"/>
                <a:cs typeface="Times New Roman" panose="02020603050405020304" pitchFamily="18" charset="0"/>
              </a:rPr>
              <a:t>microbes</a:t>
            </a:r>
            <a:r>
              <a:rPr lang="en-US" altLang="en-US" sz="2800">
                <a:solidFill>
                  <a:srgbClr val="000000"/>
                </a:solidFill>
                <a:latin typeface="Times New Roman" panose="02020603050405020304" pitchFamily="18" charset="0"/>
                <a:cs typeface="Times New Roman" panose="02020603050405020304" pitchFamily="18" charset="0"/>
              </a:rPr>
              <a:t> will grow slowly on refrigerated foods and cause change off flavors and colors.</a:t>
            </a:r>
            <a:br>
              <a:rPr lang="en-US" altLang="en-US" sz="2800">
                <a:solidFill>
                  <a:srgbClr val="000000"/>
                </a:solidFill>
                <a:latin typeface="Times New Roman" panose="02020603050405020304" pitchFamily="18" charset="0"/>
                <a:cs typeface="Times New Roman" panose="02020603050405020304" pitchFamily="18" charset="0"/>
              </a:rPr>
            </a:br>
            <a:endParaRPr lang="en-US"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
            <a:extLst>
              <a:ext uri="{FF2B5EF4-FFF2-40B4-BE49-F238E27FC236}">
                <a16:creationId xmlns:a16="http://schemas.microsoft.com/office/drawing/2014/main" id="{C43B2D69-26E1-4C39-8241-6D809210CC5E}"/>
              </a:ext>
            </a:extLst>
          </p:cNvPr>
          <p:cNvSpPr>
            <a:spLocks noChangeArrowheads="1"/>
          </p:cNvSpPr>
          <p:nvPr/>
        </p:nvSpPr>
        <p:spPr bwMode="auto">
          <a:xfrm>
            <a:off x="0" y="1905000"/>
            <a:ext cx="9144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b="1">
                <a:solidFill>
                  <a:srgbClr val="000000"/>
                </a:solidFill>
                <a:latin typeface="Times New Roman" panose="02020603050405020304" pitchFamily="18" charset="0"/>
                <a:cs typeface="Times New Roman" panose="02020603050405020304" pitchFamily="18" charset="0"/>
              </a:rPr>
              <a:t>Antiseptics and disinfectants</a:t>
            </a:r>
            <a:br>
              <a:rPr lang="en-US" altLang="en-US" sz="3200">
                <a:solidFill>
                  <a:srgbClr val="000000"/>
                </a:solidFill>
                <a:latin typeface="Times New Roman" panose="02020603050405020304" pitchFamily="18" charset="0"/>
                <a:cs typeface="Times New Roman" panose="02020603050405020304" pitchFamily="18" charset="0"/>
              </a:rPr>
            </a:br>
            <a:r>
              <a:rPr lang="en-US" altLang="en-US" sz="3200" b="1">
                <a:solidFill>
                  <a:srgbClr val="000000"/>
                </a:solidFill>
                <a:latin typeface="Times New Roman" panose="02020603050405020304" pitchFamily="18" charset="0"/>
                <a:cs typeface="Times New Roman" panose="02020603050405020304" pitchFamily="18" charset="0"/>
              </a:rPr>
              <a:t>Antiseptics</a:t>
            </a:r>
            <a:r>
              <a:rPr lang="en-US" altLang="en-US" sz="3200">
                <a:solidFill>
                  <a:srgbClr val="000000"/>
                </a:solidFill>
                <a:latin typeface="Times New Roman" panose="02020603050405020304" pitchFamily="18" charset="0"/>
                <a:cs typeface="Times New Roman" panose="02020603050405020304" pitchFamily="18" charset="0"/>
              </a:rPr>
              <a:t> are chemicals sufficiently non-toxic to use on living tissue. Includes silver nitrate, iodine, alcohol (70%), and hydrogen peroxide.</a:t>
            </a:r>
            <a:br>
              <a:rPr lang="en-US" altLang="en-US" sz="3200">
                <a:solidFill>
                  <a:srgbClr val="000000"/>
                </a:solidFill>
                <a:latin typeface="Times New Roman" panose="02020603050405020304" pitchFamily="18" charset="0"/>
                <a:cs typeface="Times New Roman" panose="02020603050405020304" pitchFamily="18" charset="0"/>
              </a:rPr>
            </a:br>
            <a:r>
              <a:rPr lang="en-US" altLang="en-US" sz="3200" b="1">
                <a:solidFill>
                  <a:srgbClr val="000000"/>
                </a:solidFill>
                <a:latin typeface="Times New Roman" panose="02020603050405020304" pitchFamily="18" charset="0"/>
                <a:cs typeface="Times New Roman" panose="02020603050405020304" pitchFamily="18" charset="0"/>
              </a:rPr>
              <a:t>Disinfectants</a:t>
            </a:r>
            <a:r>
              <a:rPr lang="en-US" altLang="en-US" sz="3200">
                <a:solidFill>
                  <a:srgbClr val="000000"/>
                </a:solidFill>
                <a:latin typeface="Times New Roman" panose="02020603050405020304" pitchFamily="18" charset="0"/>
                <a:cs typeface="Times New Roman" panose="02020603050405020304" pitchFamily="18" charset="0"/>
              </a:rPr>
              <a:t> are chemicals that kill microorganisms and are used on inanimate objects.</a:t>
            </a:r>
            <a:endParaRPr lang="en-US" altLang="en-US" sz="3200">
              <a:latin typeface="Constantia" panose="02030602050306030303"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70998BE8-A01E-4CA1-9478-67AAB9B1A875}"/>
              </a:ext>
            </a:extLst>
          </p:cNvPr>
          <p:cNvSpPr>
            <a:spLocks noGrp="1"/>
          </p:cNvSpPr>
          <p:nvPr>
            <p:ph type="title"/>
          </p:nvPr>
        </p:nvSpPr>
        <p:spPr/>
        <p:txBody>
          <a:bodyPr/>
          <a:lstStyle/>
          <a:p>
            <a:pPr eaLnBrk="1" hangingPunct="1"/>
            <a:r>
              <a:rPr lang="en-US" altLang="en-US" sz="5400" b="1">
                <a:solidFill>
                  <a:srgbClr val="000000"/>
                </a:solidFill>
                <a:latin typeface="Times New Roman" panose="02020603050405020304" pitchFamily="18" charset="0"/>
                <a:cs typeface="Times New Roman" panose="02020603050405020304" pitchFamily="18" charset="0"/>
              </a:rPr>
              <a:t>Chemical Agents</a:t>
            </a:r>
            <a:endParaRPr lang="en-US" altLang="en-US"/>
          </a:p>
        </p:txBody>
      </p:sp>
      <p:sp>
        <p:nvSpPr>
          <p:cNvPr id="3" name="Content Placeholder 2">
            <a:extLst>
              <a:ext uri="{FF2B5EF4-FFF2-40B4-BE49-F238E27FC236}">
                <a16:creationId xmlns:a16="http://schemas.microsoft.com/office/drawing/2014/main" id="{CA2F12EC-9A98-4990-87A2-775ECDB4420D}"/>
              </a:ext>
            </a:extLst>
          </p:cNvPr>
          <p:cNvSpPr>
            <a:spLocks noGrp="1"/>
          </p:cNvSpPr>
          <p:nvPr>
            <p:ph idx="1"/>
          </p:nvPr>
        </p:nvSpPr>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sz="2800" dirty="0">
                <a:solidFill>
                  <a:srgbClr val="000000"/>
                </a:solidFill>
                <a:latin typeface="Times New Roman" pitchFamily="18" charset="0"/>
                <a:cs typeface="Times New Roman" pitchFamily="18" charset="0"/>
              </a:rPr>
              <a:t>chemical agents that either kill or inhibit growth.</a:t>
            </a:r>
          </a:p>
          <a:p>
            <a:pPr marL="274320" indent="-274320" eaLnBrk="1" fontAlgn="auto" hangingPunct="1">
              <a:spcAft>
                <a:spcPts val="0"/>
              </a:spcAft>
              <a:buClr>
                <a:schemeClr val="accent3"/>
              </a:buClr>
              <a:buFont typeface="Wingdings 2"/>
              <a:buChar char=""/>
              <a:defRPr/>
            </a:pPr>
            <a:r>
              <a:rPr lang="en-US" sz="2800" b="1" dirty="0" err="1">
                <a:solidFill>
                  <a:srgbClr val="000000"/>
                </a:solidFill>
                <a:latin typeface="Times New Roman" pitchFamily="18" charset="0"/>
                <a:cs typeface="Times New Roman" pitchFamily="18" charset="0"/>
              </a:rPr>
              <a:t>Bacteriocidal</a:t>
            </a:r>
            <a:r>
              <a:rPr lang="en-US" sz="2800" dirty="0">
                <a:solidFill>
                  <a:srgbClr val="000000"/>
                </a:solidFill>
                <a:latin typeface="Times New Roman" pitchFamily="18" charset="0"/>
                <a:cs typeface="Times New Roman" pitchFamily="18" charset="0"/>
              </a:rPr>
              <a:t> agents kill bacteria and </a:t>
            </a:r>
            <a:r>
              <a:rPr lang="en-US" sz="2800" b="1" dirty="0" err="1">
                <a:solidFill>
                  <a:srgbClr val="000000"/>
                </a:solidFill>
                <a:latin typeface="Times New Roman" pitchFamily="18" charset="0"/>
                <a:cs typeface="Times New Roman" pitchFamily="18" charset="0"/>
              </a:rPr>
              <a:t>bacteriostatic</a:t>
            </a:r>
            <a:r>
              <a:rPr lang="en-US" sz="2800" dirty="0">
                <a:solidFill>
                  <a:srgbClr val="000000"/>
                </a:solidFill>
                <a:latin typeface="Times New Roman" pitchFamily="18" charset="0"/>
                <a:cs typeface="Times New Roman" pitchFamily="18" charset="0"/>
              </a:rPr>
              <a:t> agents inhibit </a:t>
            </a:r>
            <a:r>
              <a:rPr lang="en-US" sz="2800" dirty="0" err="1">
                <a:solidFill>
                  <a:srgbClr val="000000"/>
                </a:solidFill>
                <a:latin typeface="Times New Roman" pitchFamily="18" charset="0"/>
                <a:cs typeface="Times New Roman" pitchFamily="18" charset="0"/>
              </a:rPr>
              <a:t>growth.</a:t>
            </a:r>
            <a:r>
              <a:rPr lang="en-US" sz="2800" b="1" dirty="0" err="1">
                <a:solidFill>
                  <a:srgbClr val="000000"/>
                </a:solidFill>
                <a:latin typeface="Times New Roman" pitchFamily="18" charset="0"/>
                <a:cs typeface="Times New Roman" pitchFamily="18" charset="0"/>
              </a:rPr>
              <a:t>Bacteriostatic</a:t>
            </a:r>
            <a:r>
              <a:rPr lang="en-US" sz="2800" b="1" dirty="0">
                <a:solidFill>
                  <a:srgbClr val="000000"/>
                </a:solidFill>
                <a:latin typeface="Times New Roman" pitchFamily="18" charset="0"/>
                <a:cs typeface="Times New Roman" pitchFamily="18" charset="0"/>
              </a:rPr>
              <a:t> </a:t>
            </a:r>
            <a:r>
              <a:rPr lang="en-US" sz="2800" dirty="0">
                <a:solidFill>
                  <a:srgbClr val="000000"/>
                </a:solidFill>
                <a:latin typeface="Times New Roman" pitchFamily="18" charset="0"/>
                <a:cs typeface="Times New Roman" pitchFamily="18" charset="0"/>
              </a:rPr>
              <a:t>agents usually target a cellular process such as protein synthesis where they inhibit </a:t>
            </a:r>
            <a:r>
              <a:rPr lang="en-US" sz="2800" dirty="0" err="1">
                <a:solidFill>
                  <a:srgbClr val="000000"/>
                </a:solidFill>
                <a:latin typeface="Times New Roman" pitchFamily="18" charset="0"/>
                <a:cs typeface="Times New Roman" pitchFamily="18" charset="0"/>
              </a:rPr>
              <a:t>ribosomes</a:t>
            </a:r>
            <a:br>
              <a:rPr lang="en-US" sz="2800" dirty="0">
                <a:solidFill>
                  <a:srgbClr val="000000"/>
                </a:solidFill>
                <a:latin typeface="Times New Roman" pitchFamily="18" charset="0"/>
                <a:cs typeface="Times New Roman" pitchFamily="18" charset="0"/>
              </a:rPr>
            </a:br>
            <a:endParaRPr lang="en-US" sz="2800" dirty="0">
              <a:solidFill>
                <a:srgbClr val="000000"/>
              </a:solidFill>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US" sz="2800" b="1" dirty="0" err="1">
                <a:solidFill>
                  <a:srgbClr val="000000"/>
                </a:solidFill>
                <a:latin typeface="Times New Roman" pitchFamily="18" charset="0"/>
                <a:cs typeface="Times New Roman" pitchFamily="18" charset="0"/>
              </a:rPr>
              <a:t>Bacteriocidal</a:t>
            </a:r>
            <a:r>
              <a:rPr lang="en-US" sz="2800" dirty="0">
                <a:solidFill>
                  <a:srgbClr val="000000"/>
                </a:solidFill>
                <a:latin typeface="Times New Roman" pitchFamily="18" charset="0"/>
                <a:cs typeface="Times New Roman" pitchFamily="18" charset="0"/>
              </a:rPr>
              <a:t> agents kill cells but do not cause </a:t>
            </a:r>
            <a:r>
              <a:rPr lang="en-US" sz="2800" dirty="0" err="1">
                <a:solidFill>
                  <a:srgbClr val="000000"/>
                </a:solidFill>
                <a:latin typeface="Times New Roman" pitchFamily="18" charset="0"/>
                <a:cs typeface="Times New Roman" pitchFamily="18" charset="0"/>
              </a:rPr>
              <a:t>lysis</a:t>
            </a:r>
            <a:r>
              <a:rPr lang="en-US" sz="2800" dirty="0">
                <a:solidFill>
                  <a:srgbClr val="000000"/>
                </a:solidFill>
                <a:latin typeface="Times New Roman" pitchFamily="18" charset="0"/>
                <a:cs typeface="Times New Roman" pitchFamily="18" charset="0"/>
              </a:rPr>
              <a:t> of cells. These agents bind tightly to their target.</a:t>
            </a:r>
          </a:p>
          <a:p>
            <a:pPr marL="274320" indent="-274320" eaLnBrk="1" fontAlgn="auto" hangingPunct="1">
              <a:spcAft>
                <a:spcPts val="0"/>
              </a:spcAft>
              <a:buClr>
                <a:schemeClr val="accent3"/>
              </a:buClr>
              <a:buFont typeface="Wingdings 2"/>
              <a:buChar char=""/>
              <a:defRPr/>
            </a:pPr>
            <a:r>
              <a:rPr lang="en-US" sz="2800" b="1" dirty="0" err="1">
                <a:solidFill>
                  <a:srgbClr val="000000"/>
                </a:solidFill>
                <a:latin typeface="Times New Roman" pitchFamily="18" charset="0"/>
                <a:cs typeface="Times New Roman" pitchFamily="18" charset="0"/>
              </a:rPr>
              <a:t>Bacteriolytic</a:t>
            </a:r>
            <a:r>
              <a:rPr lang="en-US" sz="2800" dirty="0">
                <a:solidFill>
                  <a:srgbClr val="000000"/>
                </a:solidFill>
                <a:latin typeface="Times New Roman" pitchFamily="18" charset="0"/>
                <a:cs typeface="Times New Roman" pitchFamily="18" charset="0"/>
              </a:rPr>
              <a:t> agents kill cells by </a:t>
            </a:r>
            <a:r>
              <a:rPr lang="en-US" sz="2800" dirty="0" err="1">
                <a:solidFill>
                  <a:srgbClr val="000000"/>
                </a:solidFill>
                <a:latin typeface="Times New Roman" pitchFamily="18" charset="0"/>
                <a:cs typeface="Times New Roman" pitchFamily="18" charset="0"/>
              </a:rPr>
              <a:t>lysis</a:t>
            </a:r>
            <a:r>
              <a:rPr lang="en-US" sz="2800" dirty="0">
                <a:solidFill>
                  <a:srgbClr val="000000"/>
                </a:solidFill>
                <a:latin typeface="Times New Roman" pitchFamily="18" charset="0"/>
                <a:cs typeface="Times New Roman" pitchFamily="18" charset="0"/>
              </a:rPr>
              <a:t>.</a:t>
            </a:r>
          </a:p>
          <a:p>
            <a:pPr marL="274320" indent="-274320" eaLnBrk="1" fontAlgn="auto" hangingPunct="1">
              <a:spcAft>
                <a:spcPts val="0"/>
              </a:spcAft>
              <a:buClr>
                <a:schemeClr val="accent3"/>
              </a:buClr>
              <a:buFont typeface="Wingdings 2"/>
              <a:buChar char=""/>
              <a:defRPr/>
            </a:pPr>
            <a:r>
              <a:rPr lang="en-US" sz="2800" b="1" dirty="0">
                <a:solidFill>
                  <a:srgbClr val="000000"/>
                </a:solidFill>
                <a:latin typeface="Times New Roman" pitchFamily="18" charset="0"/>
                <a:cs typeface="Times New Roman" pitchFamily="18" charset="0"/>
              </a:rPr>
              <a:t>Minimal inhibitory concentration</a:t>
            </a:r>
            <a:r>
              <a:rPr lang="en-US" sz="2800" dirty="0">
                <a:solidFill>
                  <a:srgbClr val="000000"/>
                </a:solidFill>
                <a:latin typeface="Times New Roman" pitchFamily="18" charset="0"/>
                <a:cs typeface="Times New Roman" pitchFamily="18" charset="0"/>
              </a:rPr>
              <a:t> (MIC)- concentration of chemical agent that inhibits growth of microbes.</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a:extLst>
              <a:ext uri="{FF2B5EF4-FFF2-40B4-BE49-F238E27FC236}">
                <a16:creationId xmlns:a16="http://schemas.microsoft.com/office/drawing/2014/main" id="{7F36F1CE-BFA6-4AAE-B50C-D942E12786FD}"/>
              </a:ext>
            </a:extLst>
          </p:cNvPr>
          <p:cNvSpPr>
            <a:spLocks noChangeArrowheads="1"/>
          </p:cNvSpPr>
          <p:nvPr/>
        </p:nvSpPr>
        <p:spPr bwMode="auto">
          <a:xfrm>
            <a:off x="0" y="381000"/>
            <a:ext cx="9144000" cy="627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a:t>Phenol and derivatives</a:t>
            </a:r>
            <a:r>
              <a:rPr lang="en-US" altLang="en-US" sz="2400"/>
              <a:t> (phenolics)</a:t>
            </a:r>
          </a:p>
          <a:p>
            <a:r>
              <a:rPr lang="en-US" altLang="en-US" sz="2400" b="1">
                <a:solidFill>
                  <a:srgbClr val="000000"/>
                </a:solidFill>
                <a:latin typeface="Times New Roman" panose="02020603050405020304" pitchFamily="18" charset="0"/>
                <a:cs typeface="Times New Roman" panose="02020603050405020304" pitchFamily="18" charset="0"/>
              </a:rPr>
              <a:t>Mode of action</a:t>
            </a:r>
            <a:r>
              <a:rPr lang="en-US" altLang="en-US" sz="2400">
                <a:solidFill>
                  <a:srgbClr val="000000"/>
                </a:solidFill>
                <a:latin typeface="Times New Roman" panose="02020603050405020304" pitchFamily="18" charset="0"/>
                <a:cs typeface="Times New Roman" panose="02020603050405020304" pitchFamily="18" charset="0"/>
              </a:rPr>
              <a:t>: injures plasma membrane, denatures proteins and inactivates enzymes</a:t>
            </a:r>
            <a:br>
              <a:rPr lang="en-US" altLang="en-US" sz="2400">
                <a:solidFill>
                  <a:srgbClr val="000000"/>
                </a:solidFill>
                <a:latin typeface="Times New Roman" panose="02020603050405020304" pitchFamily="18" charset="0"/>
                <a:cs typeface="Times New Roman" panose="02020603050405020304" pitchFamily="18" charset="0"/>
              </a:rPr>
            </a:br>
            <a:r>
              <a:rPr lang="en-US" altLang="en-US" sz="2400">
                <a:solidFill>
                  <a:srgbClr val="000000"/>
                </a:solidFill>
                <a:latin typeface="Times New Roman" panose="02020603050405020304" pitchFamily="18" charset="0"/>
                <a:cs typeface="Times New Roman" panose="02020603050405020304" pitchFamily="18" charset="0"/>
              </a:rPr>
              <a:t>Cresols found in Lysol</a:t>
            </a:r>
            <a:endParaRPr lang="en-US" altLang="en-US" sz="2400"/>
          </a:p>
          <a:p>
            <a:r>
              <a:rPr lang="en-US" altLang="en-US" sz="2400" b="1"/>
              <a:t>Halogens (e.g., iodine and chlorine)</a:t>
            </a:r>
            <a:endParaRPr lang="en-US" altLang="en-US" sz="2400"/>
          </a:p>
          <a:p>
            <a:r>
              <a:rPr lang="en-US" altLang="en-US" sz="2400" b="1">
                <a:solidFill>
                  <a:srgbClr val="000000"/>
                </a:solidFill>
                <a:latin typeface="Times New Roman" panose="02020603050405020304" pitchFamily="18" charset="0"/>
                <a:cs typeface="Times New Roman" panose="02020603050405020304" pitchFamily="18" charset="0"/>
              </a:rPr>
              <a:t>Mode of action:</a:t>
            </a:r>
            <a:r>
              <a:rPr lang="en-US" altLang="en-US" sz="2400">
                <a:solidFill>
                  <a:srgbClr val="000000"/>
                </a:solidFill>
                <a:latin typeface="Times New Roman" panose="02020603050405020304" pitchFamily="18" charset="0"/>
                <a:cs typeface="Times New Roman" panose="02020603050405020304" pitchFamily="18" charset="0"/>
              </a:rPr>
              <a:t> Iodine binds to tyrosine residue of proteins and causes inhibition. Iodine oxidizes sulfhydryl groups and disrupts the structure of proteins.</a:t>
            </a:r>
            <a:br>
              <a:rPr lang="en-US" altLang="en-US" sz="2400">
                <a:solidFill>
                  <a:srgbClr val="000000"/>
                </a:solidFill>
                <a:latin typeface="Times New Roman" panose="02020603050405020304" pitchFamily="18" charset="0"/>
                <a:cs typeface="Times New Roman" panose="02020603050405020304" pitchFamily="18" charset="0"/>
              </a:rPr>
            </a:br>
            <a:r>
              <a:rPr lang="en-US" altLang="en-US" sz="2400">
                <a:solidFill>
                  <a:srgbClr val="000000"/>
                </a:solidFill>
                <a:latin typeface="Times New Roman" panose="02020603050405020304" pitchFamily="18" charset="0"/>
                <a:cs typeface="Times New Roman" panose="02020603050405020304" pitchFamily="18" charset="0"/>
              </a:rPr>
              <a:t>Chlorine and water forms hypochlorous acid (HOCl) which is a strong oxidizing agent. Chlorox has NaOCl, the bleaching agent. Can be used to disinfect water at 2 drops per liter of water and let set for 30 minutes.</a:t>
            </a:r>
            <a:endParaRPr lang="en-US" altLang="en-US" sz="2400" b="1"/>
          </a:p>
          <a:p>
            <a:r>
              <a:rPr lang="en-US" altLang="en-US" sz="2400" b="1"/>
              <a:t>Alcohol</a:t>
            </a:r>
            <a:endParaRPr lang="en-US" altLang="en-US" sz="2400"/>
          </a:p>
          <a:p>
            <a:r>
              <a:rPr lang="en-US" altLang="en-US" sz="2400" b="1">
                <a:solidFill>
                  <a:srgbClr val="000000"/>
                </a:solidFill>
                <a:latin typeface="Times New Roman" panose="02020603050405020304" pitchFamily="18" charset="0"/>
                <a:cs typeface="Times New Roman" panose="02020603050405020304" pitchFamily="18" charset="0"/>
              </a:rPr>
              <a:t>mode of action: </a:t>
            </a:r>
            <a:r>
              <a:rPr lang="en-US" altLang="en-US" sz="2400">
                <a:solidFill>
                  <a:srgbClr val="000000"/>
                </a:solidFill>
                <a:latin typeface="Times New Roman" panose="02020603050405020304" pitchFamily="18" charset="0"/>
                <a:cs typeface="Times New Roman" panose="02020603050405020304" pitchFamily="18" charset="0"/>
              </a:rPr>
              <a:t>protein denaturation or disrupt the membrane.</a:t>
            </a:r>
            <a:br>
              <a:rPr lang="en-US" altLang="en-US" sz="2400">
                <a:solidFill>
                  <a:srgbClr val="000000"/>
                </a:solidFill>
                <a:latin typeface="Times New Roman" panose="02020603050405020304" pitchFamily="18" charset="0"/>
                <a:cs typeface="Times New Roman" panose="02020603050405020304" pitchFamily="18" charset="0"/>
              </a:rPr>
            </a:br>
            <a:r>
              <a:rPr lang="en-US" altLang="en-US" sz="2400">
                <a:solidFill>
                  <a:srgbClr val="000000"/>
                </a:solidFill>
                <a:latin typeface="Times New Roman" panose="02020603050405020304" pitchFamily="18" charset="0"/>
                <a:cs typeface="Times New Roman" panose="02020603050405020304" pitchFamily="18" charset="0"/>
              </a:rPr>
              <a:t>Either ethanol or isopropanol are used at concentrations between 95 and 60%; most effective at 70%. There needs to be water around to facilitate the denaturation process.</a:t>
            </a:r>
            <a:endParaRPr lang="en-US" altLang="en-US" sz="2400" b="1"/>
          </a:p>
          <a:p>
            <a:endParaRPr lang="en-US"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
            <a:extLst>
              <a:ext uri="{FF2B5EF4-FFF2-40B4-BE49-F238E27FC236}">
                <a16:creationId xmlns:a16="http://schemas.microsoft.com/office/drawing/2014/main" id="{D7120A71-9B68-4B6D-8118-1E20BE0AECAD}"/>
              </a:ext>
            </a:extLst>
          </p:cNvPr>
          <p:cNvSpPr>
            <a:spLocks noChangeArrowheads="1"/>
          </p:cNvSpPr>
          <p:nvPr/>
        </p:nvSpPr>
        <p:spPr bwMode="auto">
          <a:xfrm>
            <a:off x="0" y="381000"/>
            <a:ext cx="9144000"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a:t>Heavy metals</a:t>
            </a:r>
            <a:r>
              <a:rPr lang="en-US" altLang="en-US" sz="2400"/>
              <a:t> </a:t>
            </a:r>
            <a:r>
              <a:rPr lang="en-US" altLang="en-US" sz="2400" b="1"/>
              <a:t>(e.g., silver, mercury, and copper)</a:t>
            </a:r>
            <a:endParaRPr lang="en-US" altLang="en-US" sz="2400"/>
          </a:p>
          <a:p>
            <a:r>
              <a:rPr lang="en-US" altLang="en-US" sz="2400" b="1">
                <a:solidFill>
                  <a:srgbClr val="000000"/>
                </a:solidFill>
                <a:latin typeface="Times New Roman" panose="02020603050405020304" pitchFamily="18" charset="0"/>
                <a:cs typeface="Times New Roman" panose="02020603050405020304" pitchFamily="18" charset="0"/>
              </a:rPr>
              <a:t>Mode of action:</a:t>
            </a:r>
            <a:r>
              <a:rPr lang="en-US" altLang="en-US" sz="2400">
                <a:solidFill>
                  <a:srgbClr val="000000"/>
                </a:solidFill>
                <a:latin typeface="Times New Roman" panose="02020603050405020304" pitchFamily="18" charset="0"/>
                <a:cs typeface="Times New Roman" panose="02020603050405020304" pitchFamily="18" charset="0"/>
              </a:rPr>
              <a:t> metal ions bind to sulfhydryl groups on proteins and cause the protein to be denatured.</a:t>
            </a:r>
            <a:br>
              <a:rPr lang="en-US" altLang="en-US" sz="2400">
                <a:solidFill>
                  <a:srgbClr val="000000"/>
                </a:solidFill>
                <a:latin typeface="Times New Roman" panose="02020603050405020304" pitchFamily="18" charset="0"/>
                <a:cs typeface="Times New Roman" panose="02020603050405020304" pitchFamily="18" charset="0"/>
              </a:rPr>
            </a:br>
            <a:r>
              <a:rPr lang="en-US" altLang="en-US" sz="2400">
                <a:solidFill>
                  <a:srgbClr val="000000"/>
                </a:solidFill>
                <a:latin typeface="Times New Roman" panose="02020603050405020304" pitchFamily="18" charset="0"/>
                <a:cs typeface="Times New Roman" panose="02020603050405020304" pitchFamily="18" charset="0"/>
              </a:rPr>
              <a:t>Silver nitrate used to be used to treat the eyes of new born infants for the possible infections.</a:t>
            </a:r>
            <a:br>
              <a:rPr lang="en-US" altLang="en-US" sz="2400">
                <a:solidFill>
                  <a:srgbClr val="000000"/>
                </a:solidFill>
                <a:latin typeface="Times New Roman" panose="02020603050405020304" pitchFamily="18" charset="0"/>
                <a:cs typeface="Times New Roman" panose="02020603050405020304" pitchFamily="18" charset="0"/>
              </a:rPr>
            </a:br>
            <a:r>
              <a:rPr lang="en-US" altLang="en-US" sz="2400">
                <a:solidFill>
                  <a:srgbClr val="000000"/>
                </a:solidFill>
                <a:latin typeface="Times New Roman" panose="02020603050405020304" pitchFamily="18" charset="0"/>
                <a:cs typeface="Times New Roman" panose="02020603050405020304" pitchFamily="18" charset="0"/>
              </a:rPr>
              <a:t>mercuric chloride has been used as a disinfectant, but less so today. It is very toxic and corrosive.</a:t>
            </a:r>
            <a:br>
              <a:rPr lang="en-US" altLang="en-US" sz="2400">
                <a:solidFill>
                  <a:srgbClr val="000000"/>
                </a:solidFill>
                <a:latin typeface="Times New Roman" panose="02020603050405020304" pitchFamily="18" charset="0"/>
                <a:cs typeface="Times New Roman" panose="02020603050405020304" pitchFamily="18" charset="0"/>
              </a:rPr>
            </a:br>
            <a:r>
              <a:rPr lang="en-US" altLang="en-US" sz="2400">
                <a:solidFill>
                  <a:srgbClr val="000000"/>
                </a:solidFill>
                <a:latin typeface="Times New Roman" panose="02020603050405020304" pitchFamily="18" charset="0"/>
                <a:cs typeface="Times New Roman" panose="02020603050405020304" pitchFamily="18" charset="0"/>
              </a:rPr>
              <a:t>copper sulfate used to kill algae and prevent mildew when added to paint.</a:t>
            </a:r>
            <a:endParaRPr lang="en-US" altLang="en-US" sz="2400" b="1"/>
          </a:p>
          <a:p>
            <a:r>
              <a:rPr lang="en-US" altLang="en-US" sz="2400" b="1"/>
              <a:t>Quaternary ammonium compounds</a:t>
            </a:r>
            <a:endParaRPr lang="en-US" altLang="en-US" sz="2400"/>
          </a:p>
          <a:p>
            <a:r>
              <a:rPr lang="en-US" altLang="en-US" sz="2400" b="1">
                <a:solidFill>
                  <a:srgbClr val="000000"/>
                </a:solidFill>
                <a:latin typeface="Times New Roman" panose="02020603050405020304" pitchFamily="18" charset="0"/>
                <a:cs typeface="Times New Roman" panose="02020603050405020304" pitchFamily="18" charset="0"/>
              </a:rPr>
              <a:t>Mode of action: </a:t>
            </a:r>
            <a:r>
              <a:rPr lang="en-US" altLang="en-US" sz="2400">
                <a:solidFill>
                  <a:srgbClr val="000000"/>
                </a:solidFill>
                <a:latin typeface="Times New Roman" panose="02020603050405020304" pitchFamily="18" charset="0"/>
                <a:cs typeface="Times New Roman" panose="02020603050405020304" pitchFamily="18" charset="0"/>
              </a:rPr>
              <a:t>probably disrupts the membrane although not for sure.</a:t>
            </a:r>
            <a:br>
              <a:rPr lang="en-US" altLang="en-US" sz="2400">
                <a:solidFill>
                  <a:srgbClr val="000000"/>
                </a:solidFill>
                <a:latin typeface="Times New Roman" panose="02020603050405020304" pitchFamily="18" charset="0"/>
                <a:cs typeface="Times New Roman" panose="02020603050405020304" pitchFamily="18" charset="0"/>
              </a:rPr>
            </a:br>
            <a:r>
              <a:rPr lang="en-US" altLang="en-US" sz="2400">
                <a:solidFill>
                  <a:srgbClr val="000000"/>
                </a:solidFill>
                <a:latin typeface="Times New Roman" panose="02020603050405020304" pitchFamily="18" charset="0"/>
                <a:cs typeface="Times New Roman" panose="02020603050405020304" pitchFamily="18" charset="0"/>
              </a:rPr>
              <a:t>Cepacol - a mouth wash - contains cetylpyridinium chloride</a:t>
            </a:r>
            <a:br>
              <a:rPr lang="en-US" altLang="en-US" sz="2400">
                <a:solidFill>
                  <a:srgbClr val="000000"/>
                </a:solidFill>
                <a:latin typeface="Times New Roman" panose="02020603050405020304" pitchFamily="18" charset="0"/>
                <a:cs typeface="Times New Roman" panose="02020603050405020304" pitchFamily="18" charset="0"/>
              </a:rPr>
            </a:br>
            <a:r>
              <a:rPr lang="en-US" altLang="en-US" sz="2400">
                <a:solidFill>
                  <a:srgbClr val="000000"/>
                </a:solidFill>
                <a:latin typeface="Times New Roman" panose="02020603050405020304" pitchFamily="18" charset="0"/>
                <a:cs typeface="Times New Roman" panose="02020603050405020304" pitchFamily="18" charset="0"/>
              </a:rPr>
              <a:t>they are ineffective against some species of </a:t>
            </a:r>
            <a:r>
              <a:rPr lang="en-US" altLang="en-US" sz="2400" i="1">
                <a:solidFill>
                  <a:srgbClr val="000000"/>
                </a:solidFill>
                <a:latin typeface="Times New Roman" panose="02020603050405020304" pitchFamily="18" charset="0"/>
                <a:cs typeface="Times New Roman" panose="02020603050405020304" pitchFamily="18" charset="0"/>
              </a:rPr>
              <a:t>Pseudomonas</a:t>
            </a:r>
            <a:r>
              <a:rPr lang="en-US" altLang="en-US" sz="2400">
                <a:solidFill>
                  <a:srgbClr val="000000"/>
                </a:solidFill>
                <a:latin typeface="Times New Roman" panose="02020603050405020304" pitchFamily="18" charset="0"/>
                <a:cs typeface="Times New Roman" panose="02020603050405020304" pitchFamily="18" charset="0"/>
              </a:rPr>
              <a:t> since these species will grow on these compounds as a carbon and energy source.</a:t>
            </a:r>
            <a:endParaRPr lang="en-US" altLang="en-US" sz="2400" b="1"/>
          </a:p>
          <a:p>
            <a:r>
              <a:rPr lang="en-US" altLang="en-US" sz="2400" b="1"/>
              <a:t>Aldehydes (e.g., gluteraldehyde and formaldehyde)</a:t>
            </a:r>
            <a:endParaRPr lang="en-US" altLang="en-US" sz="2400"/>
          </a:p>
          <a:p>
            <a:r>
              <a:rPr lang="en-US" altLang="en-US" sz="2400" b="1">
                <a:solidFill>
                  <a:srgbClr val="000000"/>
                </a:solidFill>
                <a:latin typeface="Times New Roman" panose="02020603050405020304" pitchFamily="18" charset="0"/>
                <a:cs typeface="Times New Roman" panose="02020603050405020304" pitchFamily="18" charset="0"/>
              </a:rPr>
              <a:t>mode of action: </a:t>
            </a:r>
            <a:r>
              <a:rPr lang="en-US" altLang="en-US" sz="2400">
                <a:solidFill>
                  <a:srgbClr val="000000"/>
                </a:solidFill>
                <a:latin typeface="Times New Roman" panose="02020603050405020304" pitchFamily="18" charset="0"/>
                <a:cs typeface="Times New Roman" panose="02020603050405020304" pitchFamily="18" charset="0"/>
              </a:rPr>
              <a:t>inactivate proteins by forming crosslinks between functional groups of amino </a:t>
            </a:r>
            <a:r>
              <a:rPr lang="en-US" altLang="en-US">
                <a:solidFill>
                  <a:srgbClr val="000000"/>
                </a:solidFill>
                <a:latin typeface="Times New Roman" panose="02020603050405020304" pitchFamily="18" charset="0"/>
                <a:cs typeface="Times New Roman" panose="02020603050405020304" pitchFamily="18" charset="0"/>
              </a:rPr>
              <a:t>acids.</a:t>
            </a:r>
            <a:endParaRPr lang="en-US" altLang="en-US">
              <a:latin typeface="Constantia" panose="02030602050306030303" pitchFamily="18"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a:extLst>
              <a:ext uri="{FF2B5EF4-FFF2-40B4-BE49-F238E27FC236}">
                <a16:creationId xmlns:a16="http://schemas.microsoft.com/office/drawing/2014/main" id="{17A0C02F-040F-4250-9FA3-0813AE18D5D2}"/>
              </a:ext>
            </a:extLst>
          </p:cNvPr>
          <p:cNvSpPr>
            <a:spLocks noGrp="1"/>
          </p:cNvSpPr>
          <p:nvPr>
            <p:ph type="title"/>
          </p:nvPr>
        </p:nvSpPr>
        <p:spPr/>
        <p:txBody>
          <a:bodyPr/>
          <a:lstStyle/>
          <a:p>
            <a:pPr eaLnBrk="1" hangingPunct="1"/>
            <a:r>
              <a:rPr lang="en-US" altLang="en-US"/>
              <a:t>How to find blood groups</a:t>
            </a:r>
          </a:p>
        </p:txBody>
      </p:sp>
      <p:sp>
        <p:nvSpPr>
          <p:cNvPr id="94211" name="Content Placeholder 2">
            <a:extLst>
              <a:ext uri="{FF2B5EF4-FFF2-40B4-BE49-F238E27FC236}">
                <a16:creationId xmlns:a16="http://schemas.microsoft.com/office/drawing/2014/main" id="{D690C7BC-B53A-4E2C-80E6-A1A8026C0263}"/>
              </a:ext>
            </a:extLst>
          </p:cNvPr>
          <p:cNvSpPr>
            <a:spLocks noGrp="1"/>
          </p:cNvSpPr>
          <p:nvPr>
            <p:ph idx="1"/>
          </p:nvPr>
        </p:nvSpPr>
        <p:spPr>
          <a:xfrm>
            <a:off x="0" y="1935163"/>
            <a:ext cx="9144000" cy="4922837"/>
          </a:xfrm>
        </p:spPr>
        <p:txBody>
          <a:bodyPr/>
          <a:lstStyle/>
          <a:p>
            <a:pPr eaLnBrk="1" hangingPunct="1"/>
            <a:r>
              <a:rPr lang="en-US" altLang="en-US" b="1"/>
              <a:t>Materials Required:</a:t>
            </a:r>
          </a:p>
          <a:p>
            <a:pPr eaLnBrk="1" hangingPunct="1">
              <a:buFont typeface="Wingdings 2" panose="05020102010507070707" pitchFamily="18" charset="2"/>
              <a:buNone/>
            </a:pPr>
            <a:endParaRPr lang="en-US" altLang="en-US"/>
          </a:p>
          <a:p>
            <a:pPr eaLnBrk="1" hangingPunct="1"/>
            <a:r>
              <a:rPr lang="en-US" altLang="en-US"/>
              <a:t>Monoclonal Antibodies ( Anti-A, B and D)</a:t>
            </a:r>
          </a:p>
          <a:p>
            <a:pPr eaLnBrk="1" hangingPunct="1"/>
            <a:r>
              <a:rPr lang="en-US" altLang="en-US"/>
              <a:t>Blood Lancet</a:t>
            </a:r>
          </a:p>
          <a:p>
            <a:pPr eaLnBrk="1" hangingPunct="1"/>
            <a:r>
              <a:rPr lang="en-US" altLang="en-US"/>
              <a:t>Alcohol swabs</a:t>
            </a:r>
          </a:p>
          <a:p>
            <a:pPr eaLnBrk="1" hangingPunct="1"/>
            <a:r>
              <a:rPr lang="en-US" altLang="en-US"/>
              <a:t>Tooth picks</a:t>
            </a:r>
          </a:p>
          <a:p>
            <a:pPr eaLnBrk="1" hangingPunct="1"/>
            <a:r>
              <a:rPr lang="en-US" altLang="en-US"/>
              <a:t>Sterile cotton balls</a:t>
            </a:r>
          </a:p>
          <a:p>
            <a:pPr eaLnBrk="1" hangingPunct="1"/>
            <a:r>
              <a:rPr lang="en-US" altLang="en-US"/>
              <a:t>Clean glass slide</a:t>
            </a:r>
          </a:p>
          <a:p>
            <a:pPr eaLnBrk="1" hangingPunct="1"/>
            <a:r>
              <a:rPr lang="en-US" altLang="en-US"/>
              <a:t>Ice tray</a:t>
            </a:r>
          </a:p>
          <a:p>
            <a:pPr eaLnBrk="1" hangingPunct="1"/>
            <a:r>
              <a:rPr lang="en-US" altLang="en-US"/>
              <a:t>Biohazard disposal container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BABA-1204-4840-BC90-935A8876E5E7}"/>
              </a:ext>
            </a:extLst>
          </p:cNvPr>
          <p:cNvSpPr>
            <a:spLocks noGrp="1"/>
          </p:cNvSpPr>
          <p:nvPr>
            <p:ph type="title"/>
          </p:nvPr>
        </p:nvSpPr>
        <p:spPr/>
        <p:txBody>
          <a:bodyPr>
            <a:normAutofit fontScale="90000"/>
          </a:bodyPr>
          <a:lstStyle/>
          <a:p>
            <a:pPr eaLnBrk="1" fontAlgn="auto" hangingPunct="1">
              <a:spcAft>
                <a:spcPts val="0"/>
              </a:spcAft>
              <a:defRPr/>
            </a:pPr>
            <a:r>
              <a:rPr lang="en-US" b="1" dirty="0"/>
              <a:t>Procedure:</a:t>
            </a:r>
            <a:br>
              <a:rPr lang="en-US" b="1" dirty="0"/>
            </a:br>
            <a:endParaRPr lang="en-US" dirty="0"/>
          </a:p>
        </p:txBody>
      </p:sp>
      <p:sp>
        <p:nvSpPr>
          <p:cNvPr id="3" name="Content Placeholder 2">
            <a:extLst>
              <a:ext uri="{FF2B5EF4-FFF2-40B4-BE49-F238E27FC236}">
                <a16:creationId xmlns:a16="http://schemas.microsoft.com/office/drawing/2014/main" id="{51D2630B-F067-45A1-BB9B-05AD61B1761F}"/>
              </a:ext>
            </a:extLst>
          </p:cNvPr>
          <p:cNvSpPr>
            <a:spLocks noGrp="1"/>
          </p:cNvSpPr>
          <p:nvPr>
            <p:ph idx="1"/>
          </p:nvPr>
        </p:nvSpPr>
        <p:spPr>
          <a:xfrm>
            <a:off x="0" y="1676400"/>
            <a:ext cx="9144000" cy="5181600"/>
          </a:xfrm>
        </p:spPr>
        <p:txBody>
          <a:bodyPr>
            <a:normAutofit fontScale="70000" lnSpcReduction="20000"/>
          </a:bodyPr>
          <a:lstStyle/>
          <a:p>
            <a:pPr marL="274320" indent="-274320" eaLnBrk="1" fontAlgn="auto" hangingPunct="1">
              <a:spcAft>
                <a:spcPts val="0"/>
              </a:spcAft>
              <a:buClr>
                <a:schemeClr val="accent3"/>
              </a:buClr>
              <a:buFont typeface="Wingdings 2"/>
              <a:buNone/>
              <a:defRPr/>
            </a:pPr>
            <a:endParaRPr lang="en-US" dirty="0"/>
          </a:p>
          <a:p>
            <a:pPr marL="274320" indent="-274320" eaLnBrk="1" fontAlgn="auto" hangingPunct="1">
              <a:spcAft>
                <a:spcPts val="0"/>
              </a:spcAft>
              <a:buClr>
                <a:schemeClr val="accent3"/>
              </a:buClr>
              <a:buFont typeface="Wingdings 2"/>
              <a:buChar char=""/>
              <a:defRPr/>
            </a:pPr>
            <a:r>
              <a:rPr lang="en-US" dirty="0"/>
              <a:t>Set the table with all the materials required. Remember to place the Monoclonal Antibody (</a:t>
            </a:r>
            <a:r>
              <a:rPr lang="en-US" dirty="0" err="1"/>
              <a:t>Mab</a:t>
            </a:r>
            <a:r>
              <a:rPr lang="en-US" dirty="0"/>
              <a:t>) kit in an Ice tray.</a:t>
            </a:r>
          </a:p>
          <a:p>
            <a:pPr marL="274320" indent="-274320" eaLnBrk="1" fontAlgn="auto" hangingPunct="1">
              <a:spcAft>
                <a:spcPts val="0"/>
              </a:spcAft>
              <a:buClr>
                <a:schemeClr val="accent3"/>
              </a:buClr>
              <a:buFont typeface="Wingdings 2"/>
              <a:buChar char=""/>
              <a:defRPr/>
            </a:pPr>
            <a:r>
              <a:rPr lang="en-US" dirty="0"/>
              <a:t>Open an Alcohol swab, and rub it at the area from where the blood will be sampled (finger tip). (Discard the swab)</a:t>
            </a:r>
          </a:p>
          <a:p>
            <a:pPr marL="274320" indent="-274320" eaLnBrk="1" fontAlgn="auto" hangingPunct="1">
              <a:spcAft>
                <a:spcPts val="0"/>
              </a:spcAft>
              <a:buClr>
                <a:schemeClr val="accent3"/>
              </a:buClr>
              <a:buFont typeface="Wingdings 2"/>
              <a:buChar char=""/>
              <a:defRPr/>
            </a:pPr>
            <a:r>
              <a:rPr lang="en-US" dirty="0"/>
              <a:t>Open the Lancet cover, put pressure at the tip of the finger from where blood will be sampled (maintain it). Prick the finger tip with the opened Lancet.(Discard the Lancet)</a:t>
            </a:r>
          </a:p>
          <a:p>
            <a:pPr marL="274320" indent="-274320" eaLnBrk="1" fontAlgn="auto" hangingPunct="1">
              <a:spcAft>
                <a:spcPts val="0"/>
              </a:spcAft>
              <a:buClr>
                <a:schemeClr val="accent3"/>
              </a:buClr>
              <a:buFont typeface="Wingdings 2"/>
              <a:buChar char=""/>
              <a:defRPr/>
            </a:pPr>
            <a:r>
              <a:rPr lang="en-US" dirty="0"/>
              <a:t>As blood starts oozing out, make 1 drop fall on the three depressions of the glass slide. (in clinical setup, there will be a fourth well used as a control).</a:t>
            </a:r>
          </a:p>
          <a:p>
            <a:pPr marL="274320" indent="-274320" eaLnBrk="1" fontAlgn="auto" hangingPunct="1">
              <a:spcAft>
                <a:spcPts val="0"/>
              </a:spcAft>
              <a:buClr>
                <a:schemeClr val="accent3"/>
              </a:buClr>
              <a:buFont typeface="Wingdings 2"/>
              <a:buChar char=""/>
              <a:defRPr/>
            </a:pPr>
            <a:r>
              <a:rPr lang="en-US" dirty="0"/>
              <a:t>Place a cotton ball at the site where it was pricked. Using the thumb, put pressure on the area to stop blood flow.</a:t>
            </a:r>
          </a:p>
          <a:p>
            <a:pPr marL="274320" indent="-274320" eaLnBrk="1" fontAlgn="auto" hangingPunct="1">
              <a:spcAft>
                <a:spcPts val="0"/>
              </a:spcAft>
              <a:buClr>
                <a:schemeClr val="accent3"/>
              </a:buClr>
              <a:buFont typeface="Wingdings 2"/>
              <a:buChar char=""/>
              <a:defRPr/>
            </a:pPr>
            <a:r>
              <a:rPr lang="en-US" dirty="0"/>
              <a:t>Take the Anti-A (blue) bottle, </a:t>
            </a:r>
            <a:r>
              <a:rPr lang="en-US" dirty="0" err="1"/>
              <a:t>resuspend</a:t>
            </a:r>
            <a:r>
              <a:rPr lang="en-US" dirty="0"/>
              <a:t> the content and use the dropper to place a drop of the </a:t>
            </a:r>
            <a:r>
              <a:rPr lang="en-US" dirty="0" err="1"/>
              <a:t>Mab</a:t>
            </a:r>
            <a:r>
              <a:rPr lang="en-US" dirty="0"/>
              <a:t> in the 1st spot. Place the bottle back in ice.</a:t>
            </a:r>
          </a:p>
          <a:p>
            <a:pPr marL="274320" indent="-274320" eaLnBrk="1" fontAlgn="auto" hangingPunct="1">
              <a:spcAft>
                <a:spcPts val="0"/>
              </a:spcAft>
              <a:buClr>
                <a:schemeClr val="accent3"/>
              </a:buClr>
              <a:buFont typeface="Wingdings 2"/>
              <a:buChar char=""/>
              <a:defRPr/>
            </a:pPr>
            <a:r>
              <a:rPr lang="en-US" dirty="0"/>
              <a:t>Take the Anti-B (yellow) bottle, </a:t>
            </a:r>
            <a:r>
              <a:rPr lang="en-US" dirty="0" err="1"/>
              <a:t>resuspend</a:t>
            </a:r>
            <a:r>
              <a:rPr lang="en-US" dirty="0"/>
              <a:t> the content and use the dropper to place a drop of the </a:t>
            </a:r>
            <a:r>
              <a:rPr lang="en-US" dirty="0" err="1"/>
              <a:t>Mab</a:t>
            </a:r>
            <a:r>
              <a:rPr lang="en-US" dirty="0"/>
              <a:t> in the 2nd spot. Place the bottle back in ice.</a:t>
            </a:r>
          </a:p>
          <a:p>
            <a:pPr marL="274320" indent="-274320" eaLnBrk="1" fontAlgn="auto" hangingPunct="1">
              <a:spcAft>
                <a:spcPts val="0"/>
              </a:spcAft>
              <a:buClr>
                <a:schemeClr val="accent3"/>
              </a:buClr>
              <a:buFont typeface="Wingdings 2"/>
              <a:buChar char=""/>
              <a:defRPr/>
            </a:pPr>
            <a:r>
              <a:rPr lang="en-US" dirty="0"/>
              <a:t>Take the Anti-D (colorless) bottle, </a:t>
            </a:r>
            <a:r>
              <a:rPr lang="en-US" dirty="0" err="1"/>
              <a:t>resuspend</a:t>
            </a:r>
            <a:r>
              <a:rPr lang="en-US" dirty="0"/>
              <a:t> the content and use the dropper to place a drop of the </a:t>
            </a:r>
            <a:r>
              <a:rPr lang="en-US" dirty="0" err="1"/>
              <a:t>Mab</a:t>
            </a:r>
            <a:r>
              <a:rPr lang="en-US" dirty="0"/>
              <a:t> in the 3rd spot. Place the bottle back in ice.</a:t>
            </a:r>
          </a:p>
          <a:p>
            <a:pPr marL="274320" indent="-274320" eaLnBrk="1" fontAlgn="auto" hangingPunct="1">
              <a:spcAft>
                <a:spcPts val="0"/>
              </a:spcAft>
              <a:buClr>
                <a:schemeClr val="accent3"/>
              </a:buClr>
              <a:buFont typeface="Wingdings 2"/>
              <a:buChar char=""/>
              <a:defRPr/>
            </a:pPr>
            <a:r>
              <a:rPr lang="en-US" dirty="0"/>
              <a:t>Take a tooth pick and mix the content in each well. Discard the tooth pick after using in one well (take a new one for the next well).</a:t>
            </a:r>
          </a:p>
          <a:p>
            <a:pPr marL="274320" indent="-274320" eaLnBrk="1" fontAlgn="auto" hangingPunct="1">
              <a:spcAft>
                <a:spcPts val="0"/>
              </a:spcAft>
              <a:buClr>
                <a:schemeClr val="accent3"/>
              </a:buClr>
              <a:buFont typeface="Wingdings 2"/>
              <a:buChar char=""/>
              <a:defRPr/>
            </a:pPr>
            <a:r>
              <a:rPr lang="en-US" dirty="0"/>
              <a:t>After mixing, wait for a while to observe the result.</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1D8F3-089C-4BCC-8C7E-CC14CBB959B1}"/>
              </a:ext>
            </a:extLst>
          </p:cNvPr>
          <p:cNvSpPr>
            <a:spLocks noGrp="1"/>
          </p:cNvSpPr>
          <p:nvPr>
            <p:ph type="ctrTitle"/>
          </p:nvPr>
        </p:nvSpPr>
        <p:spPr>
          <a:ln>
            <a:miter lim="800000"/>
            <a:headEnd/>
            <a:tailEnd/>
          </a:ln>
        </p:spPr>
        <p:txBody>
          <a:bodyPr/>
          <a:lstStyle/>
          <a:p>
            <a:pPr eaLnBrk="1" fontAlgn="auto" hangingPunct="1">
              <a:spcAft>
                <a:spcPts val="0"/>
              </a:spcAft>
              <a:defRPr/>
            </a:pPr>
            <a:r>
              <a:rPr lang="en-US" dirty="0"/>
              <a:t>UNIT # III</a:t>
            </a:r>
          </a:p>
        </p:txBody>
      </p:sp>
      <p:sp>
        <p:nvSpPr>
          <p:cNvPr id="96259" name="Subtitle 2">
            <a:extLst>
              <a:ext uri="{FF2B5EF4-FFF2-40B4-BE49-F238E27FC236}">
                <a16:creationId xmlns:a16="http://schemas.microsoft.com/office/drawing/2014/main" id="{9DC887AC-27EF-49D3-ADCE-249F701CC014}"/>
              </a:ext>
            </a:extLst>
          </p:cNvPr>
          <p:cNvSpPr>
            <a:spLocks noGrp="1"/>
          </p:cNvSpPr>
          <p:nvPr>
            <p:ph type="subTitle" idx="1"/>
          </p:nvPr>
        </p:nvSpPr>
        <p:spPr>
          <a:xfrm>
            <a:off x="533400" y="3228975"/>
            <a:ext cx="7854950" cy="1752600"/>
          </a:xfrm>
        </p:spPr>
        <p:txBody>
          <a:bodyPr/>
          <a:lstStyle/>
          <a:p>
            <a:pPr marR="0" eaLnBrk="1" hangingPunct="1"/>
            <a:r>
              <a:rPr lang="en-US" altLang="en-US"/>
              <a:t>DEFENCE MECHANISM OF THE BODY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17052-0B3F-4015-8E65-5027A368A830}"/>
              </a:ext>
            </a:extLst>
          </p:cNvPr>
          <p:cNvSpPr>
            <a:spLocks noGrp="1"/>
          </p:cNvSpPr>
          <p:nvPr>
            <p:ph type="title"/>
          </p:nvPr>
        </p:nvSpPr>
        <p:spPr/>
        <p:txBody>
          <a:bodyPr>
            <a:normAutofit fontScale="90000"/>
          </a:bodyPr>
          <a:lstStyle/>
          <a:p>
            <a:pPr eaLnBrk="1" fontAlgn="auto" hangingPunct="1">
              <a:spcAft>
                <a:spcPts val="0"/>
              </a:spcAft>
              <a:defRPr/>
            </a:pPr>
            <a:r>
              <a:rPr lang="en-US" b="1" dirty="0"/>
              <a:t>What is antimicrobial resistance?</a:t>
            </a:r>
            <a:br>
              <a:rPr lang="en-US" b="1" dirty="0"/>
            </a:br>
            <a:endParaRPr lang="en-US" dirty="0"/>
          </a:p>
        </p:txBody>
      </p:sp>
      <p:sp>
        <p:nvSpPr>
          <p:cNvPr id="3" name="Content Placeholder 2">
            <a:extLst>
              <a:ext uri="{FF2B5EF4-FFF2-40B4-BE49-F238E27FC236}">
                <a16:creationId xmlns:a16="http://schemas.microsoft.com/office/drawing/2014/main" id="{54CF6C35-36ED-41FC-9A10-EAFC2FAE65BA}"/>
              </a:ext>
            </a:extLst>
          </p:cNvPr>
          <p:cNvSpPr>
            <a:spLocks noGrp="1"/>
          </p:cNvSpPr>
          <p:nvPr>
            <p:ph idx="1"/>
          </p:nvPr>
        </p:nvSpPr>
        <p:spPr>
          <a:xfrm>
            <a:off x="0" y="1935163"/>
            <a:ext cx="9144000" cy="4922837"/>
          </a:xfrm>
        </p:spPr>
        <p:txBody>
          <a:bodyPr>
            <a:normAutofit lnSpcReduction="10000"/>
          </a:bodyPr>
          <a:lstStyle/>
          <a:p>
            <a:pPr marL="274320" indent="-274320" eaLnBrk="1" hangingPunct="1">
              <a:spcAft>
                <a:spcPts val="0"/>
              </a:spcAft>
              <a:buClr>
                <a:schemeClr val="accent3"/>
              </a:buClr>
              <a:buFont typeface="Wingdings 2"/>
              <a:buChar char=""/>
              <a:defRPr/>
            </a:pPr>
            <a:r>
              <a:rPr lang="en-US" dirty="0"/>
              <a:t>Antimicrobial resistance (AMR) is resistance of a microorganism to an antimicrobial medicine to which it was originally sensitive. Resistant organisms (they include bacteria, fungi, viruses and some parasites) are able to withstand attack by antimicrobial medicines, such as antibiotics, </a:t>
            </a:r>
            <a:r>
              <a:rPr lang="en-US" dirty="0" err="1"/>
              <a:t>antifungals</a:t>
            </a:r>
            <a:r>
              <a:rPr lang="en-US" dirty="0"/>
              <a:t>, </a:t>
            </a:r>
            <a:r>
              <a:rPr lang="en-US" dirty="0" err="1"/>
              <a:t>antivirals</a:t>
            </a:r>
            <a:r>
              <a:rPr lang="en-US" dirty="0"/>
              <a:t>, and </a:t>
            </a:r>
            <a:r>
              <a:rPr lang="en-US" dirty="0" err="1"/>
              <a:t>antimalarials</a:t>
            </a:r>
            <a:r>
              <a:rPr lang="en-US" dirty="0"/>
              <a:t>, so that standard treatments become ineffective and infections persist increasing risk of spread to others. The evolution of resistant strains is a natural phenomenon. The misuse of antimicrobial medicines accelerates this natural phenomenon. Poor infection control practices encourages the spread of AMR.</a:t>
            </a:r>
            <a:br>
              <a:rPr lang="en-US" dirty="0"/>
            </a:b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a:extLst>
              <a:ext uri="{FF2B5EF4-FFF2-40B4-BE49-F238E27FC236}">
                <a16:creationId xmlns:a16="http://schemas.microsoft.com/office/drawing/2014/main" id="{E6A386D1-0E71-479C-8C1D-3488EB9631FE}"/>
              </a:ext>
            </a:extLst>
          </p:cNvPr>
          <p:cNvSpPr>
            <a:spLocks noGrp="1"/>
          </p:cNvSpPr>
          <p:nvPr>
            <p:ph type="title"/>
          </p:nvPr>
        </p:nvSpPr>
        <p:spPr/>
        <p:txBody>
          <a:bodyPr/>
          <a:lstStyle/>
          <a:p>
            <a:pPr eaLnBrk="1" hangingPunct="1"/>
            <a:r>
              <a:rPr lang="en-US" altLang="en-US"/>
              <a:t>Resistance increase if?</a:t>
            </a:r>
          </a:p>
        </p:txBody>
      </p:sp>
      <p:sp>
        <p:nvSpPr>
          <p:cNvPr id="98307" name="Content Placeholder 2">
            <a:extLst>
              <a:ext uri="{FF2B5EF4-FFF2-40B4-BE49-F238E27FC236}">
                <a16:creationId xmlns:a16="http://schemas.microsoft.com/office/drawing/2014/main" id="{FD341010-E831-411E-929E-BE361BFD5C83}"/>
              </a:ext>
            </a:extLst>
          </p:cNvPr>
          <p:cNvSpPr>
            <a:spLocks noGrp="1"/>
          </p:cNvSpPr>
          <p:nvPr>
            <p:ph idx="1"/>
          </p:nvPr>
        </p:nvSpPr>
        <p:spPr/>
        <p:txBody>
          <a:bodyPr/>
          <a:lstStyle/>
          <a:p>
            <a:pPr eaLnBrk="1" hangingPunct="1"/>
            <a:r>
              <a:rPr lang="en-US" altLang="en-US"/>
              <a:t>Anti microbial drug is used in sub therapeutic dose</a:t>
            </a:r>
          </a:p>
          <a:p>
            <a:pPr eaLnBrk="1" hangingPunct="1"/>
            <a:r>
              <a:rPr lang="en-US" altLang="en-US"/>
              <a:t>Improper indication</a:t>
            </a:r>
          </a:p>
          <a:p>
            <a:pPr eaLnBrk="1" hangingPunct="1"/>
            <a:r>
              <a:rPr lang="en-US" altLang="en-US"/>
              <a:t>Duration of therapy is less than the standard therapy</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a:extLst>
              <a:ext uri="{FF2B5EF4-FFF2-40B4-BE49-F238E27FC236}">
                <a16:creationId xmlns:a16="http://schemas.microsoft.com/office/drawing/2014/main" id="{4E855B50-9F16-4752-B9A6-107A70B579CF}"/>
              </a:ext>
            </a:extLst>
          </p:cNvPr>
          <p:cNvSpPr>
            <a:spLocks noGrp="1"/>
          </p:cNvSpPr>
          <p:nvPr>
            <p:ph type="title"/>
          </p:nvPr>
        </p:nvSpPr>
        <p:spPr/>
        <p:txBody>
          <a:bodyPr/>
          <a:lstStyle/>
          <a:p>
            <a:pPr eaLnBrk="1" hangingPunct="1"/>
            <a:r>
              <a:rPr lang="en-US" altLang="en-US" b="1"/>
              <a:t>Sensitivity </a:t>
            </a:r>
            <a:r>
              <a:rPr lang="en-US" altLang="en-US"/>
              <a:t>/Susceptiblity</a:t>
            </a:r>
          </a:p>
        </p:txBody>
      </p:sp>
      <p:sp>
        <p:nvSpPr>
          <p:cNvPr id="99331" name="Content Placeholder 2">
            <a:extLst>
              <a:ext uri="{FF2B5EF4-FFF2-40B4-BE49-F238E27FC236}">
                <a16:creationId xmlns:a16="http://schemas.microsoft.com/office/drawing/2014/main" id="{2D1EAE53-F076-4748-9988-A45B3F2B6208}"/>
              </a:ext>
            </a:extLst>
          </p:cNvPr>
          <p:cNvSpPr>
            <a:spLocks noGrp="1"/>
          </p:cNvSpPr>
          <p:nvPr>
            <p:ph idx="1"/>
          </p:nvPr>
        </p:nvSpPr>
        <p:spPr>
          <a:xfrm>
            <a:off x="0" y="1828800"/>
            <a:ext cx="9144000" cy="5029200"/>
          </a:xfrm>
        </p:spPr>
        <p:txBody>
          <a:bodyPr/>
          <a:lstStyle/>
          <a:p>
            <a:pPr eaLnBrk="1" hangingPunct="1"/>
            <a:r>
              <a:rPr lang="en-US" altLang="en-US" b="1"/>
              <a:t>Antibiotic sensitivity</a:t>
            </a:r>
            <a:r>
              <a:rPr lang="en-US" altLang="en-US"/>
              <a:t> is the susceptibility of </a:t>
            </a:r>
            <a:r>
              <a:rPr lang="en-US" altLang="en-US">
                <a:hlinkClick r:id="rId2" tooltip="Bacteria"/>
              </a:rPr>
              <a:t>bacteria</a:t>
            </a:r>
            <a:r>
              <a:rPr lang="en-US" altLang="en-US"/>
              <a:t> to </a:t>
            </a:r>
            <a:r>
              <a:rPr lang="en-US" altLang="en-US">
                <a:hlinkClick r:id="rId3" tooltip="Antibiotic"/>
              </a:rPr>
              <a:t>antibiotics</a:t>
            </a:r>
            <a:endParaRPr lang="en-US" altLang="en-US"/>
          </a:p>
          <a:p>
            <a:pPr eaLnBrk="1" hangingPunct="1"/>
            <a:r>
              <a:rPr lang="en-US" altLang="en-US"/>
              <a:t>'The "susceptible" category implies that isolates are inhibited by the usually achievable concentrations of antimicrobial agent when the recommended dosage is used for the site of infection.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87324914-B7EA-4C12-A424-6A1A19D954BE}"/>
              </a:ext>
            </a:extLst>
          </p:cNvPr>
          <p:cNvSpPr>
            <a:spLocks noGrp="1"/>
          </p:cNvSpPr>
          <p:nvPr>
            <p:ph type="title"/>
          </p:nvPr>
        </p:nvSpPr>
        <p:spPr>
          <a:xfrm>
            <a:off x="381000" y="0"/>
            <a:ext cx="8229600" cy="1143000"/>
          </a:xfrm>
        </p:spPr>
        <p:txBody>
          <a:bodyPr/>
          <a:lstStyle/>
          <a:p>
            <a:pPr eaLnBrk="1" hangingPunct="1"/>
            <a:r>
              <a:rPr lang="en-US" altLang="en-US" b="1"/>
              <a:t>Phagocytosis</a:t>
            </a:r>
            <a:endParaRPr lang="en-US" altLang="en-US"/>
          </a:p>
        </p:txBody>
      </p:sp>
      <p:sp>
        <p:nvSpPr>
          <p:cNvPr id="3" name="Content Placeholder 2">
            <a:extLst>
              <a:ext uri="{FF2B5EF4-FFF2-40B4-BE49-F238E27FC236}">
                <a16:creationId xmlns:a16="http://schemas.microsoft.com/office/drawing/2014/main" id="{2E255E67-53CC-4C71-BB81-486D9C2F2D59}"/>
              </a:ext>
            </a:extLst>
          </p:cNvPr>
          <p:cNvSpPr>
            <a:spLocks noGrp="1"/>
          </p:cNvSpPr>
          <p:nvPr>
            <p:ph idx="1"/>
          </p:nvPr>
        </p:nvSpPr>
        <p:spPr>
          <a:xfrm>
            <a:off x="0" y="1371600"/>
            <a:ext cx="9144000" cy="5486400"/>
          </a:xfrm>
        </p:spPr>
        <p:txBody>
          <a:bodyPr>
            <a:normAutofit fontScale="92500"/>
          </a:bodyPr>
          <a:lstStyle/>
          <a:p>
            <a:pPr marL="274320" indent="-274320" eaLnBrk="1" fontAlgn="auto" hangingPunct="1">
              <a:spcAft>
                <a:spcPts val="0"/>
              </a:spcAft>
              <a:buClr>
                <a:schemeClr val="accent3"/>
              </a:buClr>
              <a:buFont typeface="Wingdings 2"/>
              <a:buChar char=""/>
              <a:defRPr/>
            </a:pPr>
            <a:r>
              <a:rPr lang="en-US" b="1" dirty="0" err="1"/>
              <a:t>Phagocytosis</a:t>
            </a:r>
            <a:r>
              <a:rPr lang="en-US" dirty="0"/>
              <a:t> (from </a:t>
            </a:r>
            <a:r>
              <a:rPr lang="en-US" dirty="0">
                <a:hlinkClick r:id="rId2" tooltip="Ancient Greek language"/>
              </a:rPr>
              <a:t>Greek</a:t>
            </a:r>
            <a:r>
              <a:rPr lang="en-US" dirty="0"/>
              <a:t>  </a:t>
            </a:r>
            <a:r>
              <a:rPr lang="en-US" dirty="0" err="1"/>
              <a:t>phagein</a:t>
            </a:r>
            <a:r>
              <a:rPr lang="en-US" dirty="0"/>
              <a:t>) , means "to eat up (</a:t>
            </a:r>
            <a:r>
              <a:rPr lang="en-US" dirty="0" err="1"/>
              <a:t>cyto</a:t>
            </a:r>
            <a:r>
              <a:rPr lang="en-US" dirty="0"/>
              <a:t>) , means "cell", and </a:t>
            </a:r>
            <a:r>
              <a:rPr lang="en-US" i="1" dirty="0"/>
              <a:t>-</a:t>
            </a:r>
            <a:r>
              <a:rPr lang="en-US" i="1" dirty="0" err="1"/>
              <a:t>osis</a:t>
            </a:r>
            <a:r>
              <a:rPr lang="en-US" dirty="0"/>
              <a:t>, means "process") is the process by which a </a:t>
            </a:r>
            <a:r>
              <a:rPr lang="en-US" dirty="0">
                <a:hlinkClick r:id="rId3" tooltip="Cell (biology)"/>
              </a:rPr>
              <a:t>cell</a:t>
            </a:r>
            <a:r>
              <a:rPr lang="en-US" dirty="0"/>
              <a:t>  engulfs a solid particle to form an internal </a:t>
            </a:r>
            <a:r>
              <a:rPr lang="en-US" dirty="0">
                <a:hlinkClick r:id="rId4" tooltip="Vesicle (biology)"/>
              </a:rPr>
              <a:t>vesicle</a:t>
            </a:r>
            <a:r>
              <a:rPr lang="en-US" dirty="0"/>
              <a:t> known as a </a:t>
            </a:r>
            <a:r>
              <a:rPr lang="en-US" dirty="0" err="1">
                <a:hlinkClick r:id="rId5" tooltip="Phagosome"/>
              </a:rPr>
              <a:t>phagosome</a:t>
            </a:r>
            <a:r>
              <a:rPr lang="en-US" dirty="0"/>
              <a:t>.</a:t>
            </a:r>
          </a:p>
          <a:p>
            <a:pPr marL="274320" indent="-274320" eaLnBrk="1" fontAlgn="auto" hangingPunct="1">
              <a:spcAft>
                <a:spcPts val="0"/>
              </a:spcAft>
              <a:buClr>
                <a:schemeClr val="accent3"/>
              </a:buClr>
              <a:buFont typeface="Wingdings 2"/>
              <a:buChar char=""/>
              <a:defRPr/>
            </a:pPr>
            <a:r>
              <a:rPr lang="en-US" dirty="0" err="1"/>
              <a:t>Phagocytosis</a:t>
            </a:r>
            <a:r>
              <a:rPr lang="en-US" dirty="0"/>
              <a:t> is a specific form of </a:t>
            </a:r>
            <a:r>
              <a:rPr lang="en-US" dirty="0" err="1">
                <a:hlinkClick r:id="rId6" tooltip="Endocytosis"/>
              </a:rPr>
              <a:t>endocytosis</a:t>
            </a:r>
            <a:r>
              <a:rPr lang="en-US" dirty="0"/>
              <a:t> involving the vesicular internalization of solids such as </a:t>
            </a:r>
            <a:r>
              <a:rPr lang="en-US" dirty="0">
                <a:hlinkClick r:id="rId7" tooltip="Bacteria"/>
              </a:rPr>
              <a:t>bacteria</a:t>
            </a:r>
            <a:r>
              <a:rPr lang="en-US" dirty="0"/>
              <a:t>, and is therefore distinct from other forms of </a:t>
            </a:r>
            <a:r>
              <a:rPr lang="en-US" dirty="0" err="1"/>
              <a:t>endocytosis</a:t>
            </a:r>
            <a:r>
              <a:rPr lang="en-US" dirty="0"/>
              <a:t> such as the vesicular internalization of various liquids (</a:t>
            </a:r>
            <a:r>
              <a:rPr lang="en-US" dirty="0" err="1">
                <a:hlinkClick r:id="rId8" tooltip="Pinocytosis"/>
              </a:rPr>
              <a:t>pinocytosis</a:t>
            </a:r>
            <a:r>
              <a:rPr lang="en-US" dirty="0"/>
              <a:t>). </a:t>
            </a:r>
          </a:p>
          <a:p>
            <a:pPr marL="274320" indent="-274320" eaLnBrk="1" fontAlgn="auto" hangingPunct="1">
              <a:spcAft>
                <a:spcPts val="0"/>
              </a:spcAft>
              <a:buClr>
                <a:schemeClr val="accent3"/>
              </a:buClr>
              <a:buFont typeface="Wingdings 2"/>
              <a:buChar char=""/>
              <a:defRPr/>
            </a:pPr>
            <a:r>
              <a:rPr lang="en-US" dirty="0"/>
              <a:t>In the </a:t>
            </a:r>
            <a:r>
              <a:rPr lang="en-US" dirty="0">
                <a:hlinkClick r:id="rId9" tooltip="Immune system"/>
              </a:rPr>
              <a:t>immune system</a:t>
            </a:r>
            <a:r>
              <a:rPr lang="en-US" dirty="0"/>
              <a:t>, </a:t>
            </a:r>
            <a:r>
              <a:rPr lang="en-US" dirty="0" err="1"/>
              <a:t>phagocytosis</a:t>
            </a:r>
            <a:r>
              <a:rPr lang="en-US" dirty="0"/>
              <a:t> is a major mechanism used to remove </a:t>
            </a:r>
            <a:r>
              <a:rPr lang="en-US" dirty="0">
                <a:hlinkClick r:id="rId10" tooltip="Pathogen"/>
              </a:rPr>
              <a:t>pathogens</a:t>
            </a:r>
            <a:r>
              <a:rPr lang="en-US" dirty="0"/>
              <a:t> and cell debris. For example, when a </a:t>
            </a:r>
            <a:r>
              <a:rPr lang="en-US" dirty="0">
                <a:hlinkClick r:id="rId11" tooltip="Macrophage"/>
              </a:rPr>
              <a:t>macrophage</a:t>
            </a:r>
            <a:r>
              <a:rPr lang="en-US" dirty="0"/>
              <a:t> ingests a pathogenic microorganism, the pathogen becomes trapped in a </a:t>
            </a:r>
            <a:r>
              <a:rPr lang="en-US" dirty="0" err="1"/>
              <a:t>phagosome</a:t>
            </a:r>
            <a:r>
              <a:rPr lang="en-US" dirty="0"/>
              <a:t> which then fuses with a </a:t>
            </a:r>
            <a:r>
              <a:rPr lang="en-US" dirty="0" err="1">
                <a:hlinkClick r:id="rId12" tooltip="Lysosome"/>
              </a:rPr>
              <a:t>lysosome</a:t>
            </a:r>
            <a:r>
              <a:rPr lang="en-US" dirty="0"/>
              <a:t> to form a </a:t>
            </a:r>
            <a:r>
              <a:rPr lang="en-US" dirty="0" err="1">
                <a:hlinkClick r:id="rId13" tooltip="Phagolysosome"/>
              </a:rPr>
              <a:t>phagolysosome</a:t>
            </a:r>
            <a:r>
              <a:rPr lang="en-US" dirty="0"/>
              <a:t>. Within the </a:t>
            </a:r>
            <a:r>
              <a:rPr lang="en-US" dirty="0" err="1"/>
              <a:t>phagolysosome</a:t>
            </a:r>
            <a:r>
              <a:rPr lang="en-US" dirty="0"/>
              <a:t>, enzymes and toxic peroxides digest the pathogen.</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47D12D81-BEED-4B85-93E6-F65768E423C8}"/>
              </a:ext>
            </a:extLst>
          </p:cNvPr>
          <p:cNvSpPr>
            <a:spLocks noGrp="1"/>
          </p:cNvSpPr>
          <p:nvPr>
            <p:ph type="title"/>
          </p:nvPr>
        </p:nvSpPr>
        <p:spPr/>
        <p:txBody>
          <a:bodyPr/>
          <a:lstStyle/>
          <a:p>
            <a:pPr eaLnBrk="1" hangingPunct="1"/>
            <a:r>
              <a:rPr lang="en-US" altLang="en-US" b="1" i="1"/>
              <a:t>Antibody</a:t>
            </a:r>
            <a:endParaRPr lang="en-US" altLang="en-US"/>
          </a:p>
        </p:txBody>
      </p:sp>
      <p:sp>
        <p:nvSpPr>
          <p:cNvPr id="3" name="Content Placeholder 2">
            <a:extLst>
              <a:ext uri="{FF2B5EF4-FFF2-40B4-BE49-F238E27FC236}">
                <a16:creationId xmlns:a16="http://schemas.microsoft.com/office/drawing/2014/main" id="{1BE75274-9364-4D19-9905-33F90938AE5E}"/>
              </a:ext>
            </a:extLst>
          </p:cNvPr>
          <p:cNvSpPr>
            <a:spLocks noGrp="1"/>
          </p:cNvSpPr>
          <p:nvPr>
            <p:ph idx="1"/>
          </p:nvPr>
        </p:nvSpPr>
        <p:spPr>
          <a:xfrm>
            <a:off x="0" y="1828800"/>
            <a:ext cx="9144000" cy="5029200"/>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br>
              <a:rPr lang="en-US" dirty="0"/>
            </a:br>
            <a:r>
              <a:rPr lang="en-US" b="1" i="1" dirty="0"/>
              <a:t>Antibody</a:t>
            </a:r>
            <a:r>
              <a:rPr lang="en-US" dirty="0"/>
              <a:t> (</a:t>
            </a:r>
            <a:r>
              <a:rPr lang="en-US" dirty="0" err="1"/>
              <a:t>Ab</a:t>
            </a:r>
            <a:r>
              <a:rPr lang="en-US" dirty="0"/>
              <a:t>), also known as an </a:t>
            </a:r>
            <a:r>
              <a:rPr lang="en-US" b="1" dirty="0"/>
              <a:t>immunoglobulin</a:t>
            </a:r>
            <a:r>
              <a:rPr lang="en-US" dirty="0"/>
              <a:t> (</a:t>
            </a:r>
            <a:r>
              <a:rPr lang="en-US" dirty="0" err="1"/>
              <a:t>Ig</a:t>
            </a:r>
            <a:r>
              <a:rPr lang="en-US" dirty="0"/>
              <a:t>), is a large Y-shape </a:t>
            </a:r>
            <a:r>
              <a:rPr lang="en-US" dirty="0">
                <a:hlinkClick r:id="rId2" tooltip="Protein"/>
              </a:rPr>
              <a:t>protein</a:t>
            </a:r>
            <a:r>
              <a:rPr lang="en-US" dirty="0"/>
              <a:t> produced by </a:t>
            </a:r>
            <a:r>
              <a:rPr lang="en-US" dirty="0">
                <a:hlinkClick r:id="rId3" tooltip="Plasma cell"/>
              </a:rPr>
              <a:t>plasma cells</a:t>
            </a:r>
            <a:r>
              <a:rPr lang="en-US" dirty="0"/>
              <a:t> that is used by the </a:t>
            </a:r>
            <a:r>
              <a:rPr lang="en-US" dirty="0">
                <a:hlinkClick r:id="rId4" tooltip="Immune system"/>
              </a:rPr>
              <a:t>immune system</a:t>
            </a:r>
            <a:r>
              <a:rPr lang="en-US" dirty="0"/>
              <a:t> to identify  and neutralize foreign objects such as </a:t>
            </a:r>
            <a:r>
              <a:rPr lang="en-US" dirty="0">
                <a:hlinkClick r:id="rId5" tooltip="Bacterium"/>
              </a:rPr>
              <a:t>bacteria</a:t>
            </a:r>
            <a:r>
              <a:rPr lang="en-US" dirty="0"/>
              <a:t> and </a:t>
            </a:r>
            <a:r>
              <a:rPr lang="en-US" dirty="0">
                <a:hlinkClick r:id="rId6" tooltip="Virus"/>
              </a:rPr>
              <a:t>viruses</a:t>
            </a:r>
            <a:r>
              <a:rPr lang="en-US" dirty="0"/>
              <a:t>. The antibody recognizes a unique part of the foreign target, called an </a:t>
            </a:r>
            <a:r>
              <a:rPr lang="en-US" dirty="0" err="1">
                <a:hlinkClick r:id="rId7" tooltip="Antigen"/>
              </a:rPr>
              <a:t>antigen</a:t>
            </a:r>
            <a:r>
              <a:rPr lang="en-US" dirty="0" err="1"/>
              <a:t>.Each</a:t>
            </a:r>
            <a:r>
              <a:rPr lang="en-US" dirty="0"/>
              <a:t> tip of the "Y" of an antibody contains a </a:t>
            </a:r>
            <a:r>
              <a:rPr lang="en-US" dirty="0" err="1">
                <a:hlinkClick r:id="rId8" tooltip="Paratope"/>
              </a:rPr>
              <a:t>paratope</a:t>
            </a:r>
            <a:r>
              <a:rPr lang="en-US" dirty="0"/>
              <a:t> (a structure analogous to a lock) that is specific for one particular </a:t>
            </a:r>
            <a:r>
              <a:rPr lang="en-US" dirty="0" err="1">
                <a:hlinkClick r:id="rId9" tooltip="Epitope"/>
              </a:rPr>
              <a:t>epitope</a:t>
            </a:r>
            <a:r>
              <a:rPr lang="en-US" dirty="0"/>
              <a:t>(similarly analogous to a key) on an antigen, allowing these two structures to bind together with precision. Using this binding mechanism, an antibody can </a:t>
            </a:r>
            <a:r>
              <a:rPr lang="en-US" i="1" dirty="0"/>
              <a:t>tag</a:t>
            </a:r>
            <a:r>
              <a:rPr lang="en-US" dirty="0"/>
              <a:t> a </a:t>
            </a:r>
            <a:r>
              <a:rPr lang="en-US" dirty="0">
                <a:hlinkClick r:id="rId10" tooltip="Microbe"/>
              </a:rPr>
              <a:t>microbe</a:t>
            </a:r>
            <a:r>
              <a:rPr lang="en-US" dirty="0"/>
              <a:t> or an infected cell for attack by other parts of the immune system, or can neutralize its target directly (for example, by blocking a part of a microbe that is essential for its invasion and survival). The production of antibodies is the main function of the </a:t>
            </a:r>
            <a:r>
              <a:rPr lang="en-US" dirty="0" err="1">
                <a:hlinkClick r:id="rId11" tooltip="Humoral immune system"/>
              </a:rPr>
              <a:t>humoral</a:t>
            </a:r>
            <a:r>
              <a:rPr lang="en-US" dirty="0">
                <a:hlinkClick r:id="rId11" tooltip="Humoral immune system"/>
              </a:rPr>
              <a:t> immune system</a:t>
            </a:r>
            <a:r>
              <a:rPr lang="en-US" dirty="0"/>
              <a:t>.</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a:extLst>
              <a:ext uri="{FF2B5EF4-FFF2-40B4-BE49-F238E27FC236}">
                <a16:creationId xmlns:a16="http://schemas.microsoft.com/office/drawing/2014/main" id="{94DDA198-9419-4CCF-B657-B190042A0D43}"/>
              </a:ext>
            </a:extLst>
          </p:cNvPr>
          <p:cNvSpPr>
            <a:spLocks noGrp="1"/>
          </p:cNvSpPr>
          <p:nvPr>
            <p:ph type="title"/>
          </p:nvPr>
        </p:nvSpPr>
        <p:spPr>
          <a:xfrm>
            <a:off x="457200" y="0"/>
            <a:ext cx="8229600" cy="1295400"/>
          </a:xfrm>
        </p:spPr>
        <p:txBody>
          <a:bodyPr/>
          <a:lstStyle/>
          <a:p>
            <a:pPr eaLnBrk="1" hangingPunct="1"/>
            <a:r>
              <a:rPr lang="en-US" altLang="en-US"/>
              <a:t>Antigen &amp; Antibody</a:t>
            </a:r>
          </a:p>
        </p:txBody>
      </p:sp>
      <p:pic>
        <p:nvPicPr>
          <p:cNvPr id="102403" name="Picture 2" descr="C:\Users\Ajab\Desktop\255px-Antibody.svg.png">
            <a:extLst>
              <a:ext uri="{FF2B5EF4-FFF2-40B4-BE49-F238E27FC236}">
                <a16:creationId xmlns:a16="http://schemas.microsoft.com/office/drawing/2014/main" id="{06E20201-09F0-4565-A56D-58B6D6F549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90600" y="1295400"/>
            <a:ext cx="7086600" cy="5562600"/>
          </a:xfr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a:extLst>
              <a:ext uri="{FF2B5EF4-FFF2-40B4-BE49-F238E27FC236}">
                <a16:creationId xmlns:a16="http://schemas.microsoft.com/office/drawing/2014/main" id="{186A347E-4FB7-4E09-9A23-E9A0DF4DDD29}"/>
              </a:ext>
            </a:extLst>
          </p:cNvPr>
          <p:cNvSpPr>
            <a:spLocks noGrp="1"/>
          </p:cNvSpPr>
          <p:nvPr>
            <p:ph type="title"/>
          </p:nvPr>
        </p:nvSpPr>
        <p:spPr/>
        <p:txBody>
          <a:bodyPr/>
          <a:lstStyle/>
          <a:p>
            <a:pPr eaLnBrk="1" hangingPunct="1"/>
            <a:r>
              <a:rPr lang="en-US" altLang="en-US"/>
              <a:t>ANTIBODIES</a:t>
            </a:r>
          </a:p>
        </p:txBody>
      </p:sp>
      <p:sp>
        <p:nvSpPr>
          <p:cNvPr id="3" name="Content Placeholder 2">
            <a:extLst>
              <a:ext uri="{FF2B5EF4-FFF2-40B4-BE49-F238E27FC236}">
                <a16:creationId xmlns:a16="http://schemas.microsoft.com/office/drawing/2014/main" id="{B5581E6D-8483-4DAB-AB2A-47A46EEA55CC}"/>
              </a:ext>
            </a:extLst>
          </p:cNvPr>
          <p:cNvSpPr>
            <a:spLocks noGrp="1"/>
          </p:cNvSpPr>
          <p:nvPr>
            <p:ph idx="1"/>
          </p:nvPr>
        </p:nvSpPr>
        <p:spPr>
          <a:xfrm>
            <a:off x="0" y="1828800"/>
            <a:ext cx="9144000" cy="50292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Antibodies are proteins made up of two light chains and two heavy chains. The heavy chain determines the type of antibody class and is bound to the light chain by </a:t>
            </a:r>
            <a:r>
              <a:rPr lang="en-US" dirty="0" err="1"/>
              <a:t>sulfhydryl</a:t>
            </a:r>
            <a:r>
              <a:rPr lang="en-US" dirty="0"/>
              <a:t> linkages.</a:t>
            </a:r>
          </a:p>
          <a:p>
            <a:pPr marL="274320" indent="-274320" eaLnBrk="1" fontAlgn="auto" hangingPunct="1">
              <a:spcAft>
                <a:spcPts val="0"/>
              </a:spcAft>
              <a:buClr>
                <a:schemeClr val="accent3"/>
              </a:buClr>
              <a:buFont typeface="Wingdings 2"/>
              <a:buChar char=""/>
              <a:defRPr/>
            </a:pPr>
            <a:r>
              <a:rPr lang="en-US" dirty="0"/>
              <a:t>Antibodies are composed of a light chain protein and a heavy chain protein that come together and form a Y-shaped structure. The base of the Y is a conserved region that all antibodies have in common, while the tips of the forks of the Y are unique to each antibody. The tips react with the antigen, while the conserved base interacts with the immune system.</a:t>
            </a:r>
          </a:p>
          <a:p>
            <a:pPr marL="274320" indent="-274320" eaLnBrk="1" fontAlgn="auto" hangingPunct="1">
              <a:spcAft>
                <a:spcPts val="0"/>
              </a:spcAft>
              <a:buClr>
                <a:schemeClr val="accent3"/>
              </a:buClr>
              <a:buFont typeface="Wingdings 2"/>
              <a:buChar char=""/>
              <a:defRPr/>
            </a:pPr>
            <a:r>
              <a:rPr lang="en-US" dirty="0"/>
              <a:t>Five types of antibodies are formed in the body: </a:t>
            </a:r>
            <a:r>
              <a:rPr lang="en-US" dirty="0" err="1"/>
              <a:t>IgG</a:t>
            </a:r>
            <a:r>
              <a:rPr lang="en-US" dirty="0"/>
              <a:t>, </a:t>
            </a:r>
            <a:r>
              <a:rPr lang="en-US" dirty="0" err="1"/>
              <a:t>IgM</a:t>
            </a:r>
            <a:r>
              <a:rPr lang="en-US" dirty="0"/>
              <a:t>, </a:t>
            </a:r>
            <a:r>
              <a:rPr lang="en-US" dirty="0" err="1"/>
              <a:t>IgA</a:t>
            </a:r>
            <a:r>
              <a:rPr lang="en-US" dirty="0"/>
              <a:t>, </a:t>
            </a:r>
            <a:r>
              <a:rPr lang="en-US" dirty="0" err="1"/>
              <a:t>IgD</a:t>
            </a:r>
            <a:r>
              <a:rPr lang="en-US" dirty="0"/>
              <a:t> and </a:t>
            </a:r>
            <a:r>
              <a:rPr lang="en-US" dirty="0" err="1"/>
              <a:t>IgE</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a:extLst>
              <a:ext uri="{FF2B5EF4-FFF2-40B4-BE49-F238E27FC236}">
                <a16:creationId xmlns:a16="http://schemas.microsoft.com/office/drawing/2014/main" id="{9AADC18C-D082-46D8-AD4E-7F1694300B6B}"/>
              </a:ext>
            </a:extLst>
          </p:cNvPr>
          <p:cNvSpPr>
            <a:spLocks noGrp="1"/>
          </p:cNvSpPr>
          <p:nvPr>
            <p:ph type="title"/>
          </p:nvPr>
        </p:nvSpPr>
        <p:spPr/>
        <p:txBody>
          <a:bodyPr/>
          <a:lstStyle/>
          <a:p>
            <a:pPr eaLnBrk="1" hangingPunct="1"/>
            <a:r>
              <a:rPr lang="en-US" altLang="en-US"/>
              <a:t>ANTIBODIES</a:t>
            </a:r>
          </a:p>
        </p:txBody>
      </p:sp>
      <p:sp>
        <p:nvSpPr>
          <p:cNvPr id="104451" name="Content Placeholder 2">
            <a:extLst>
              <a:ext uri="{FF2B5EF4-FFF2-40B4-BE49-F238E27FC236}">
                <a16:creationId xmlns:a16="http://schemas.microsoft.com/office/drawing/2014/main" id="{47010291-B8F5-4DE3-B195-B7C087894365}"/>
              </a:ext>
            </a:extLst>
          </p:cNvPr>
          <p:cNvSpPr>
            <a:spLocks noGrp="1"/>
          </p:cNvSpPr>
          <p:nvPr>
            <p:ph idx="1"/>
          </p:nvPr>
        </p:nvSpPr>
        <p:spPr>
          <a:xfrm>
            <a:off x="0" y="1935163"/>
            <a:ext cx="9144000" cy="4922837"/>
          </a:xfrm>
        </p:spPr>
        <p:txBody>
          <a:bodyPr/>
          <a:lstStyle/>
          <a:p>
            <a:pPr eaLnBrk="1" hangingPunct="1">
              <a:buFont typeface="Wingdings 2" panose="05020102010507070707" pitchFamily="18" charset="2"/>
              <a:buNone/>
            </a:pPr>
            <a:endParaRPr lang="en-US" altLang="en-US"/>
          </a:p>
          <a:p>
            <a:pPr eaLnBrk="1" hangingPunct="1"/>
            <a:r>
              <a:rPr lang="en-US" altLang="en-US"/>
              <a:t>Antibodies have the interesting challenge of needing to respond to a wide array of antigens, yet still be recognizable to the immune system. They therefore, need to interact with two different types of macromolecules, antigens and parts of the immune system.</a:t>
            </a:r>
          </a:p>
          <a:p>
            <a:pPr eaLnBrk="1" hangingPunct="1"/>
            <a:r>
              <a:rPr lang="en-US" altLang="en-US"/>
              <a:t>The upper variable region react with antigen and  the lower constant region interact with the immune system.</a:t>
            </a:r>
          </a:p>
          <a:p>
            <a:pPr eaLnBrk="1" hangingPunct="1"/>
            <a:r>
              <a:rPr lang="en-US" altLang="en-US"/>
              <a:t>Plasma cells synthesize a number of different types of antibodies and these serve different functions for the cell..</a:t>
            </a:r>
          </a:p>
          <a:p>
            <a:pPr eaLnBrk="1" hangingPunct="1"/>
            <a:endParaRPr lang="en-US" alt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EDE0CC17-1509-44B6-B847-ECC839688AFE}"/>
              </a:ext>
            </a:extLst>
          </p:cNvPr>
          <p:cNvSpPr>
            <a:spLocks noGrp="1"/>
          </p:cNvSpPr>
          <p:nvPr>
            <p:ph type="title"/>
          </p:nvPr>
        </p:nvSpPr>
        <p:spPr/>
        <p:txBody>
          <a:bodyPr/>
          <a:lstStyle/>
          <a:p>
            <a:pPr eaLnBrk="1" hangingPunct="1"/>
            <a:r>
              <a:rPr lang="en-US" altLang="en-US" b="1"/>
              <a:t>Classes Of Antibodies</a:t>
            </a:r>
            <a:endParaRPr lang="en-US" altLang="en-US"/>
          </a:p>
        </p:txBody>
      </p:sp>
      <p:sp>
        <p:nvSpPr>
          <p:cNvPr id="105475" name="Content Placeholder 2">
            <a:extLst>
              <a:ext uri="{FF2B5EF4-FFF2-40B4-BE49-F238E27FC236}">
                <a16:creationId xmlns:a16="http://schemas.microsoft.com/office/drawing/2014/main" id="{2038220B-06B6-41E4-B321-B5F64B4762C8}"/>
              </a:ext>
            </a:extLst>
          </p:cNvPr>
          <p:cNvSpPr>
            <a:spLocks noGrp="1"/>
          </p:cNvSpPr>
          <p:nvPr>
            <p:ph idx="1"/>
          </p:nvPr>
        </p:nvSpPr>
        <p:spPr/>
        <p:txBody>
          <a:bodyPr/>
          <a:lstStyle/>
          <a:p>
            <a:pPr eaLnBrk="1" hangingPunct="1"/>
            <a:r>
              <a:rPr lang="en-US" altLang="en-US"/>
              <a:t>The general structure of antibodies falls into just five classes and this is based upon the type of heavy chain present in the antibody.</a:t>
            </a:r>
          </a:p>
          <a:p>
            <a:pPr eaLnBrk="1" hangingPunct="1"/>
            <a:r>
              <a:rPr lang="en-US" altLang="en-US"/>
              <a:t>Each antibody binds to a specific </a:t>
            </a:r>
            <a:r>
              <a:rPr lang="en-US" altLang="en-US">
                <a:hlinkClick r:id="rId2" tooltip="Antigen"/>
              </a:rPr>
              <a:t>antigen</a:t>
            </a:r>
            <a:r>
              <a:rPr lang="en-US" altLang="en-US"/>
              <a:t>; an interaction similar to a lock and key.</a:t>
            </a:r>
          </a:p>
          <a:p>
            <a:pPr eaLnBrk="1" hangingPunct="1"/>
            <a:endParaRPr lang="en-US" alt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a:extLst>
              <a:ext uri="{FF2B5EF4-FFF2-40B4-BE49-F238E27FC236}">
                <a16:creationId xmlns:a16="http://schemas.microsoft.com/office/drawing/2014/main" id="{B8CD9303-4D2B-488D-8156-B986E20476F2}"/>
              </a:ext>
            </a:extLst>
          </p:cNvPr>
          <p:cNvSpPr>
            <a:spLocks noGrp="1"/>
          </p:cNvSpPr>
          <p:nvPr>
            <p:ph type="title"/>
          </p:nvPr>
        </p:nvSpPr>
        <p:spPr>
          <a:xfrm>
            <a:off x="457200" y="304800"/>
            <a:ext cx="8229600" cy="1543050"/>
          </a:xfrm>
        </p:spPr>
        <p:txBody>
          <a:bodyPr/>
          <a:lstStyle/>
          <a:p>
            <a:pPr eaLnBrk="1" hangingPunct="1"/>
            <a:r>
              <a:rPr lang="en-US" altLang="en-US" b="1"/>
              <a:t>Immunoglobulin G</a:t>
            </a:r>
            <a:r>
              <a:rPr lang="en-US" altLang="en-US"/>
              <a:t> </a:t>
            </a:r>
          </a:p>
        </p:txBody>
      </p:sp>
      <p:sp>
        <p:nvSpPr>
          <p:cNvPr id="3" name="Content Placeholder 2">
            <a:extLst>
              <a:ext uri="{FF2B5EF4-FFF2-40B4-BE49-F238E27FC236}">
                <a16:creationId xmlns:a16="http://schemas.microsoft.com/office/drawing/2014/main" id="{B7134CA9-BAE0-4376-8784-02E120718684}"/>
              </a:ext>
            </a:extLst>
          </p:cNvPr>
          <p:cNvSpPr>
            <a:spLocks noGrp="1"/>
          </p:cNvSpPr>
          <p:nvPr>
            <p:ph idx="1"/>
          </p:nvPr>
        </p:nvSpPr>
        <p:spPr>
          <a:xfrm>
            <a:off x="0" y="1828800"/>
            <a:ext cx="9144000" cy="5029200"/>
          </a:xfrm>
        </p:spPr>
        <p:txBody>
          <a:bodyPr>
            <a:normAutofit fontScale="85000" lnSpcReduction="10000"/>
          </a:bodyPr>
          <a:lstStyle/>
          <a:p>
            <a:pPr marL="274320" indent="-274320" eaLnBrk="1" fontAlgn="auto" hangingPunct="1">
              <a:spcAft>
                <a:spcPts val="0"/>
              </a:spcAft>
              <a:buClr>
                <a:schemeClr val="accent3"/>
              </a:buClr>
              <a:buFont typeface="Wingdings 2"/>
              <a:buNone/>
              <a:defRPr/>
            </a:pPr>
            <a:endParaRPr lang="en-US" dirty="0"/>
          </a:p>
          <a:p>
            <a:pPr marL="274320" indent="-274320" eaLnBrk="1" fontAlgn="auto" hangingPunct="1">
              <a:spcAft>
                <a:spcPts val="0"/>
              </a:spcAft>
              <a:buClr>
                <a:schemeClr val="accent3"/>
              </a:buClr>
              <a:buFont typeface="Wingdings 2"/>
              <a:buChar char=""/>
              <a:defRPr/>
            </a:pPr>
            <a:r>
              <a:rPr lang="en-US" dirty="0"/>
              <a:t> </a:t>
            </a:r>
            <a:r>
              <a:rPr lang="en-US" b="1" i="1" u="sng" dirty="0" err="1"/>
              <a:t>IgG</a:t>
            </a:r>
            <a:r>
              <a:rPr lang="en-US" dirty="0"/>
              <a:t>  is the most abundant circulating antibody, making up 80% of the total antibodies and 75% of that found in serum. It contains a single antibody protein complex, with two heavy chains and two light chains. </a:t>
            </a:r>
            <a:r>
              <a:rPr lang="en-US" dirty="0" err="1"/>
              <a:t>IgG</a:t>
            </a:r>
            <a:r>
              <a:rPr lang="en-US" dirty="0"/>
              <a:t> is the second type of antibody synthesized in response to an infection and is the only antibody that can pass through the wall of small blood vessels to access antigens present in the extracellular spaces. It is also the only antibody capable of crossing the placenta in humans, where it confers the mother's immunity onto the fetus and newborn. This immunity protects a baby for the first 6-12 months of its life and allows it time for its own immune system to mature. </a:t>
            </a:r>
            <a:r>
              <a:rPr lang="en-US" dirty="0" err="1"/>
              <a:t>IgG</a:t>
            </a:r>
            <a:r>
              <a:rPr lang="en-US" dirty="0"/>
              <a:t> is particularly effective at attacking extracellular viruses and protein toxins. It helps to prevent the systemic spread of infection and facilitates recovery from many infections. Finally, </a:t>
            </a:r>
            <a:r>
              <a:rPr lang="en-US" dirty="0" err="1"/>
              <a:t>IgG</a:t>
            </a:r>
            <a:r>
              <a:rPr lang="en-US" dirty="0"/>
              <a:t> is the antibody that serves as an efficient handle for phagocytes, allowing phagocytes to bind to a pathogen  and rapidly </a:t>
            </a:r>
            <a:r>
              <a:rPr lang="en-US" dirty="0" err="1"/>
              <a:t>phagocytize</a:t>
            </a:r>
            <a:r>
              <a:rPr lang="en-US" dirty="0"/>
              <a:t> a pathogen.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B3ECC70B-AFBA-4CFE-A101-D1DBA8B2E8BB}"/>
              </a:ext>
            </a:extLst>
          </p:cNvPr>
          <p:cNvSpPr>
            <a:spLocks noGrp="1"/>
          </p:cNvSpPr>
          <p:nvPr>
            <p:ph type="title"/>
          </p:nvPr>
        </p:nvSpPr>
        <p:spPr>
          <a:xfrm>
            <a:off x="457200" y="457200"/>
            <a:ext cx="8229600" cy="1143000"/>
          </a:xfrm>
        </p:spPr>
        <p:txBody>
          <a:bodyPr/>
          <a:lstStyle/>
          <a:p>
            <a:pPr eaLnBrk="1" hangingPunct="1"/>
            <a:r>
              <a:rPr lang="en-US" altLang="en-US" b="1"/>
              <a:t>Immunoglobulin M</a:t>
            </a:r>
            <a:endParaRPr lang="en-US" altLang="en-US"/>
          </a:p>
        </p:txBody>
      </p:sp>
      <p:sp>
        <p:nvSpPr>
          <p:cNvPr id="3" name="Content Placeholder 2">
            <a:extLst>
              <a:ext uri="{FF2B5EF4-FFF2-40B4-BE49-F238E27FC236}">
                <a16:creationId xmlns:a16="http://schemas.microsoft.com/office/drawing/2014/main" id="{C2BB9220-2CF1-4024-93D6-B48F6CBFB90D}"/>
              </a:ext>
            </a:extLst>
          </p:cNvPr>
          <p:cNvSpPr>
            <a:spLocks noGrp="1"/>
          </p:cNvSpPr>
          <p:nvPr>
            <p:ph idx="1"/>
          </p:nvPr>
        </p:nvSpPr>
        <p:spPr>
          <a:xfrm>
            <a:off x="0" y="1676400"/>
            <a:ext cx="9144000" cy="51816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b="1" i="1" u="sng" dirty="0" err="1"/>
              <a:t>IgM</a:t>
            </a:r>
            <a:r>
              <a:rPr lang="en-US" dirty="0"/>
              <a:t> is the largest antibody, with five Y structures being joined by their </a:t>
            </a:r>
            <a:r>
              <a:rPr lang="en-US" dirty="0" err="1"/>
              <a:t>Fc</a:t>
            </a:r>
            <a:r>
              <a:rPr lang="en-US" dirty="0"/>
              <a:t> regions in a circular configuration. A J chain (another polypeptide) links the five antibodies together. </a:t>
            </a:r>
            <a:r>
              <a:rPr lang="en-US" dirty="0" err="1"/>
              <a:t>IgM</a:t>
            </a:r>
            <a:r>
              <a:rPr lang="en-US" dirty="0"/>
              <a:t> is present in serum, making up about 10 % of antibodies in the blood. The presence of its ten antigen reactive sites helps agglutinate or clump antigens (see the explanation of this term in the next section), making it easier for the immune system to eliminate them. </a:t>
            </a:r>
            <a:r>
              <a:rPr lang="en-US" dirty="0" err="1"/>
              <a:t>IgM</a:t>
            </a:r>
            <a:r>
              <a:rPr lang="en-US" dirty="0"/>
              <a:t> is more efficient than </a:t>
            </a:r>
            <a:r>
              <a:rPr lang="en-US" dirty="0" err="1"/>
              <a:t>IgG</a:t>
            </a:r>
            <a:r>
              <a:rPr lang="en-US" dirty="0"/>
              <a:t> at activating the complement pathway. </a:t>
            </a:r>
            <a:r>
              <a:rPr lang="en-US" dirty="0" err="1"/>
              <a:t>IgM</a:t>
            </a:r>
            <a:r>
              <a:rPr lang="en-US" dirty="0"/>
              <a:t> is synthesized by plasma cells early in a primary infection and is very important in slowing or stopping the spread of a pathogen during the initial stages of an illness. </a:t>
            </a:r>
            <a:r>
              <a:rPr lang="en-US" dirty="0" err="1"/>
              <a:t>IgM</a:t>
            </a:r>
            <a:r>
              <a:rPr lang="en-US" dirty="0"/>
              <a:t> is also found on mature B cells in a </a:t>
            </a:r>
            <a:r>
              <a:rPr lang="en-US" dirty="0" err="1"/>
              <a:t>monovalent</a:t>
            </a:r>
            <a:r>
              <a:rPr lang="en-US" dirty="0"/>
              <a:t> form, where it serves as a receptor.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459452D0-D9DB-4730-888E-FE66E085B040}"/>
              </a:ext>
            </a:extLst>
          </p:cNvPr>
          <p:cNvSpPr>
            <a:spLocks noGrp="1"/>
          </p:cNvSpPr>
          <p:nvPr>
            <p:ph type="title"/>
          </p:nvPr>
        </p:nvSpPr>
        <p:spPr/>
        <p:txBody>
          <a:bodyPr/>
          <a:lstStyle/>
          <a:p>
            <a:pPr eaLnBrk="1" hangingPunct="1"/>
            <a:r>
              <a:rPr lang="en-US" altLang="en-US" b="1"/>
              <a:t>Immunoglobulin A</a:t>
            </a:r>
            <a:endParaRPr lang="en-US" altLang="en-US"/>
          </a:p>
        </p:txBody>
      </p:sp>
      <p:sp>
        <p:nvSpPr>
          <p:cNvPr id="3" name="Content Placeholder 2">
            <a:extLst>
              <a:ext uri="{FF2B5EF4-FFF2-40B4-BE49-F238E27FC236}">
                <a16:creationId xmlns:a16="http://schemas.microsoft.com/office/drawing/2014/main" id="{4264C8ED-82DF-4DDC-8641-EE3722F1637E}"/>
              </a:ext>
            </a:extLst>
          </p:cNvPr>
          <p:cNvSpPr>
            <a:spLocks noGrp="1"/>
          </p:cNvSpPr>
          <p:nvPr>
            <p:ph idx="1"/>
          </p:nvPr>
        </p:nvSpPr>
        <p:spPr>
          <a:xfrm>
            <a:off x="0" y="1935163"/>
            <a:ext cx="9144000" cy="4922837"/>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en-US" b="1" i="1" u="sng" dirty="0" err="1"/>
              <a:t>IgA</a:t>
            </a:r>
            <a:r>
              <a:rPr lang="en-US" dirty="0"/>
              <a:t> is present in serum, mucus, saliva, tears, sweat and milk. Two subclasses with different heavy chains are made, IgA1 and IgA2. IgA1 is synthesized in the bone marrow and makes up most of the serum </a:t>
            </a:r>
            <a:r>
              <a:rPr lang="en-US" dirty="0" err="1"/>
              <a:t>IgA</a:t>
            </a:r>
            <a:r>
              <a:rPr lang="en-US" dirty="0"/>
              <a:t>. IgA2 is synthesized by B cells present in MALT( Mucosa-Associated Lymphoid Tissue). The antibodies are synthesized as </a:t>
            </a:r>
            <a:r>
              <a:rPr lang="en-US" dirty="0" err="1"/>
              <a:t>dimers</a:t>
            </a:r>
            <a:r>
              <a:rPr lang="en-US" dirty="0"/>
              <a:t> that are joined by a short J chain polypeptide. As the secreted IgA2 passes through the intestinal epithelium, a second </a:t>
            </a:r>
            <a:r>
              <a:rPr lang="en-US" dirty="0" err="1"/>
              <a:t>secretory</a:t>
            </a:r>
            <a:r>
              <a:rPr lang="en-US" dirty="0"/>
              <a:t> protein attaches. </a:t>
            </a:r>
            <a:r>
              <a:rPr lang="en-US" dirty="0" err="1"/>
              <a:t>Dimerization</a:t>
            </a:r>
            <a:r>
              <a:rPr lang="en-US" dirty="0"/>
              <a:t> and binding of the J and </a:t>
            </a:r>
            <a:r>
              <a:rPr lang="en-US" dirty="0" err="1"/>
              <a:t>secretory</a:t>
            </a:r>
            <a:r>
              <a:rPr lang="en-US" dirty="0"/>
              <a:t> proteins make </a:t>
            </a:r>
            <a:r>
              <a:rPr lang="en-US" dirty="0" err="1"/>
              <a:t>IgA</a:t>
            </a:r>
            <a:r>
              <a:rPr lang="en-US" dirty="0"/>
              <a:t> more resistant to proteases present in the environments that it protects. </a:t>
            </a:r>
            <a:r>
              <a:rPr lang="en-US" dirty="0" err="1"/>
              <a:t>IgA</a:t>
            </a:r>
            <a:r>
              <a:rPr lang="en-US" dirty="0"/>
              <a:t> in breast milk interferes with the colonization of the GI tract by harmful microorganisms in the first few months of life. The mother's </a:t>
            </a:r>
            <a:r>
              <a:rPr lang="en-US" dirty="0" err="1"/>
              <a:t>IgA</a:t>
            </a:r>
            <a:r>
              <a:rPr lang="en-US" dirty="0"/>
              <a:t> in the GI tract of newborns keeps these pathogens at low populations, preventing them from causing serious disease, but still allowing the stimulation of the infant's own immune system. The newborn thus develops its own immunity while being partially protected by the mother. </a:t>
            </a:r>
            <a:r>
              <a:rPr lang="en-US" dirty="0" err="1"/>
              <a:t>IgA</a:t>
            </a:r>
            <a:r>
              <a:rPr lang="en-US" dirty="0"/>
              <a:t> molecules do not activate the classical complement pathway, but may activate the alternative complement pathway.</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823EA108-CA92-478A-8A8E-0EFD19150F8C}"/>
              </a:ext>
            </a:extLst>
          </p:cNvPr>
          <p:cNvSpPr>
            <a:spLocks noGrp="1"/>
          </p:cNvSpPr>
          <p:nvPr>
            <p:ph type="title"/>
          </p:nvPr>
        </p:nvSpPr>
        <p:spPr>
          <a:xfrm>
            <a:off x="457200" y="152400"/>
            <a:ext cx="8229600" cy="990600"/>
          </a:xfrm>
        </p:spPr>
        <p:txBody>
          <a:bodyPr/>
          <a:lstStyle/>
          <a:p>
            <a:pPr eaLnBrk="1" hangingPunct="1"/>
            <a:r>
              <a:rPr lang="en-US" altLang="en-US" b="1"/>
              <a:t>Immunoglobulin E/D</a:t>
            </a:r>
            <a:endParaRPr lang="en-US" altLang="en-US"/>
          </a:p>
        </p:txBody>
      </p:sp>
      <p:sp>
        <p:nvSpPr>
          <p:cNvPr id="3" name="Content Placeholder 2">
            <a:extLst>
              <a:ext uri="{FF2B5EF4-FFF2-40B4-BE49-F238E27FC236}">
                <a16:creationId xmlns:a16="http://schemas.microsoft.com/office/drawing/2014/main" id="{CDBD9638-7786-4010-A349-A24505A2C793}"/>
              </a:ext>
            </a:extLst>
          </p:cNvPr>
          <p:cNvSpPr>
            <a:spLocks noGrp="1"/>
          </p:cNvSpPr>
          <p:nvPr>
            <p:ph idx="1"/>
          </p:nvPr>
        </p:nvSpPr>
        <p:spPr>
          <a:xfrm>
            <a:off x="0" y="1219200"/>
            <a:ext cx="9144000" cy="5638800"/>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b="1" i="1" u="sng" dirty="0" err="1"/>
              <a:t>IgE</a:t>
            </a:r>
            <a:r>
              <a:rPr lang="en-US" dirty="0"/>
              <a:t> is a </a:t>
            </a:r>
            <a:r>
              <a:rPr lang="en-US" dirty="0" err="1"/>
              <a:t>monomeric</a:t>
            </a:r>
            <a:r>
              <a:rPr lang="en-US" dirty="0"/>
              <a:t> antibody that accounts for only 0.002 % of the total serum antibodies. Almost all </a:t>
            </a:r>
            <a:r>
              <a:rPr lang="en-US" dirty="0" err="1"/>
              <a:t>IgE</a:t>
            </a:r>
            <a:r>
              <a:rPr lang="en-US" dirty="0"/>
              <a:t> is bound to tissue cells, especially mast cells and </a:t>
            </a:r>
            <a:r>
              <a:rPr lang="en-US" dirty="0" err="1"/>
              <a:t>eosinophils</a:t>
            </a:r>
            <a:r>
              <a:rPr lang="en-US" dirty="0"/>
              <a:t> in various parts of the body. Contact of </a:t>
            </a:r>
            <a:r>
              <a:rPr lang="en-US" dirty="0" err="1"/>
              <a:t>IgE</a:t>
            </a:r>
            <a:r>
              <a:rPr lang="en-US" dirty="0"/>
              <a:t> with antigen leads to release of a set of signal molecules from the mast cells, which effectively recruits various agents of the immune response to fight the infection. </a:t>
            </a:r>
            <a:r>
              <a:rPr lang="en-US" dirty="0" err="1"/>
              <a:t>IgE</a:t>
            </a:r>
            <a:r>
              <a:rPr lang="en-US" dirty="0"/>
              <a:t> and MALT serve to detect penetrating pathogens and amplify the immune response in an area leading to the repulsion of the invader. Antigen reactions with </a:t>
            </a:r>
            <a:r>
              <a:rPr lang="en-US" dirty="0" err="1"/>
              <a:t>IgE</a:t>
            </a:r>
            <a:r>
              <a:rPr lang="en-US" dirty="0"/>
              <a:t> are also responsible for atopic allergic reactions (a hypersensitive state acquired through exposure to a particular allergen, e.g., hives, asthma, hay fever etc.)</a:t>
            </a:r>
          </a:p>
          <a:p>
            <a:pPr marL="274320" indent="-274320" eaLnBrk="1" fontAlgn="auto" hangingPunct="1">
              <a:spcAft>
                <a:spcPts val="0"/>
              </a:spcAft>
              <a:buClr>
                <a:schemeClr val="accent3"/>
              </a:buClr>
              <a:buFont typeface="Wingdings 2"/>
              <a:buChar char=""/>
              <a:defRPr/>
            </a:pPr>
            <a:r>
              <a:rPr lang="en-US" b="1" i="1" u="sng" dirty="0" err="1"/>
              <a:t>IgD</a:t>
            </a:r>
            <a:r>
              <a:rPr lang="en-US" dirty="0"/>
              <a:t> is found on the surface of B-lymphocytes and together with </a:t>
            </a:r>
            <a:r>
              <a:rPr lang="en-US" dirty="0" err="1"/>
              <a:t>monomeric</a:t>
            </a:r>
            <a:r>
              <a:rPr lang="en-US" dirty="0"/>
              <a:t> </a:t>
            </a:r>
            <a:r>
              <a:rPr lang="en-US" dirty="0" err="1"/>
              <a:t>IgM</a:t>
            </a:r>
            <a:r>
              <a:rPr lang="en-US" dirty="0"/>
              <a:t>, serves as antigen receptor for the activation of B cell with a concentration in serum far below those of </a:t>
            </a:r>
            <a:r>
              <a:rPr lang="en-US" dirty="0" err="1"/>
              <a:t>IgG</a:t>
            </a:r>
            <a:r>
              <a:rPr lang="en-US" dirty="0"/>
              <a:t>, </a:t>
            </a:r>
            <a:r>
              <a:rPr lang="en-US" dirty="0" err="1"/>
              <a:t>IgA</a:t>
            </a:r>
            <a:r>
              <a:rPr lang="en-US" dirty="0"/>
              <a:t>, and </a:t>
            </a:r>
            <a:r>
              <a:rPr lang="en-US" dirty="0" err="1"/>
              <a:t>IgM</a:t>
            </a:r>
            <a:r>
              <a:rPr lang="en-US" dirty="0"/>
              <a:t> but much higher than that of </a:t>
            </a:r>
            <a:r>
              <a:rPr lang="en-US" dirty="0" err="1"/>
              <a:t>IgE</a:t>
            </a:r>
            <a:r>
              <a:rPr lang="en-US" dirty="0"/>
              <a:t>. </a:t>
            </a:r>
            <a:r>
              <a:rPr lang="en-US" dirty="0" err="1"/>
              <a:t>IgD</a:t>
            </a:r>
            <a:r>
              <a:rPr lang="en-US" dirty="0"/>
              <a:t> is </a:t>
            </a:r>
            <a:r>
              <a:rPr lang="en-US" dirty="0" err="1"/>
              <a:t>monovalent</a:t>
            </a:r>
            <a:r>
              <a:rPr lang="en-US" dirty="0"/>
              <a:t>.</a:t>
            </a:r>
          </a:p>
          <a:p>
            <a:pPr marL="274320" indent="-274320" eaLnBrk="1" fontAlgn="auto" hangingPunct="1">
              <a:spcAft>
                <a:spcPts val="0"/>
              </a:spcAft>
              <a:buClr>
                <a:schemeClr val="accent3"/>
              </a:buClr>
              <a:buFont typeface="Wingdings 2"/>
              <a:buNone/>
              <a:defRPr/>
            </a:pP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4" descr="C:\Users\azab@z\Desktop\2000px-Mono-und-Polymere.svg.png">
            <a:extLst>
              <a:ext uri="{FF2B5EF4-FFF2-40B4-BE49-F238E27FC236}">
                <a16:creationId xmlns:a16="http://schemas.microsoft.com/office/drawing/2014/main" id="{BCA62B4B-32DE-46DC-BDA8-23CEF25E1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03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Picture 5" descr="C:\Users\azab@z\Desktop\Immunoglobulins types.jpg">
            <a:extLst>
              <a:ext uri="{FF2B5EF4-FFF2-40B4-BE49-F238E27FC236}">
                <a16:creationId xmlns:a16="http://schemas.microsoft.com/office/drawing/2014/main" id="{7FB6A89B-08B1-47E4-AB4C-9BD3FA3700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0"/>
            <a:ext cx="518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D2DA4-0FBE-4F0F-B1C8-6E739CE4C8A9}"/>
              </a:ext>
            </a:extLst>
          </p:cNvPr>
          <p:cNvSpPr>
            <a:spLocks noGrp="1"/>
          </p:cNvSpPr>
          <p:nvPr>
            <p:ph type="title"/>
          </p:nvPr>
        </p:nvSpPr>
        <p:spPr>
          <a:xfrm>
            <a:off x="457200" y="457200"/>
            <a:ext cx="8229600" cy="1390650"/>
          </a:xfrm>
        </p:spPr>
        <p:txBody>
          <a:bodyPr>
            <a:normAutofit fontScale="90000"/>
          </a:bodyPr>
          <a:lstStyle/>
          <a:p>
            <a:pPr eaLnBrk="1" fontAlgn="auto" hangingPunct="1">
              <a:spcAft>
                <a:spcPts val="0"/>
              </a:spcAft>
              <a:defRPr/>
            </a:pPr>
            <a:r>
              <a:rPr lang="en-US" dirty="0"/>
              <a:t>Difference between innate immunity, and acquired immunity</a:t>
            </a:r>
          </a:p>
        </p:txBody>
      </p:sp>
      <p:sp>
        <p:nvSpPr>
          <p:cNvPr id="111619" name="Content Placeholder 2">
            <a:extLst>
              <a:ext uri="{FF2B5EF4-FFF2-40B4-BE49-F238E27FC236}">
                <a16:creationId xmlns:a16="http://schemas.microsoft.com/office/drawing/2014/main" id="{DA4C67B9-727B-41B0-9665-EB096CE832A1}"/>
              </a:ext>
            </a:extLst>
          </p:cNvPr>
          <p:cNvSpPr>
            <a:spLocks noGrp="1"/>
          </p:cNvSpPr>
          <p:nvPr>
            <p:ph idx="1"/>
          </p:nvPr>
        </p:nvSpPr>
        <p:spPr>
          <a:xfrm>
            <a:off x="0" y="1935163"/>
            <a:ext cx="9144000" cy="4922837"/>
          </a:xfrm>
        </p:spPr>
        <p:txBody>
          <a:bodyPr/>
          <a:lstStyle/>
          <a:p>
            <a:pPr eaLnBrk="1" hangingPunct="1"/>
            <a:r>
              <a:rPr lang="en-US" altLang="en-US"/>
              <a:t>Innate immunity-Non-specific</a:t>
            </a:r>
          </a:p>
          <a:p>
            <a:pPr eaLnBrk="1" hangingPunct="1"/>
            <a:r>
              <a:rPr lang="en-US" altLang="en-US"/>
              <a:t>Inborn</a:t>
            </a:r>
          </a:p>
          <a:p>
            <a:pPr eaLnBrk="1" hangingPunct="1"/>
            <a:r>
              <a:rPr lang="en-US" altLang="en-US"/>
              <a:t>Acquired from mother</a:t>
            </a:r>
          </a:p>
          <a:p>
            <a:pPr eaLnBrk="1" hangingPunct="1"/>
            <a:endParaRPr lang="en-US" altLang="en-US"/>
          </a:p>
          <a:p>
            <a:pPr eaLnBrk="1" hangingPunct="1"/>
            <a:r>
              <a:rPr lang="en-US" altLang="en-US"/>
              <a:t>Acquired immunity-Specific</a:t>
            </a:r>
          </a:p>
          <a:p>
            <a:pPr eaLnBrk="1" hangingPunct="1"/>
            <a:r>
              <a:rPr lang="en-US" altLang="en-US"/>
              <a:t>Which is acquired after a specific antigen exposure</a:t>
            </a:r>
          </a:p>
          <a:p>
            <a:pPr eaLnBrk="1" hangingPunct="1"/>
            <a:r>
              <a:rPr lang="en-US" altLang="en-US"/>
              <a:t>Eg..exposure to small pox, chiken pox etc</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EB28F-112A-490C-B5C2-210FB84051E1}"/>
              </a:ext>
            </a:extLst>
          </p:cNvPr>
          <p:cNvSpPr>
            <a:spLocks noGrp="1"/>
          </p:cNvSpPr>
          <p:nvPr>
            <p:ph type="title"/>
          </p:nvPr>
        </p:nvSpPr>
        <p:spPr/>
        <p:txBody>
          <a:bodyPr>
            <a:normAutofit fontScale="90000"/>
          </a:bodyPr>
          <a:lstStyle/>
          <a:p>
            <a:pPr eaLnBrk="1" fontAlgn="auto" hangingPunct="1">
              <a:spcAft>
                <a:spcPts val="0"/>
              </a:spcAft>
              <a:defRPr/>
            </a:pPr>
            <a:r>
              <a:rPr lang="en-US" dirty="0"/>
              <a:t>Antigen(Ag)</a:t>
            </a:r>
            <a:br>
              <a:rPr lang="en-US" dirty="0"/>
            </a:br>
            <a:endParaRPr lang="en-US" dirty="0"/>
          </a:p>
        </p:txBody>
      </p:sp>
      <p:sp>
        <p:nvSpPr>
          <p:cNvPr id="112643" name="Content Placeholder 2">
            <a:extLst>
              <a:ext uri="{FF2B5EF4-FFF2-40B4-BE49-F238E27FC236}">
                <a16:creationId xmlns:a16="http://schemas.microsoft.com/office/drawing/2014/main" id="{64EAAC7B-7643-4C73-B5A2-ECBFA42A2B94}"/>
              </a:ext>
            </a:extLst>
          </p:cNvPr>
          <p:cNvSpPr>
            <a:spLocks noGrp="1"/>
          </p:cNvSpPr>
          <p:nvPr>
            <p:ph idx="1"/>
          </p:nvPr>
        </p:nvSpPr>
        <p:spPr>
          <a:xfrm>
            <a:off x="0" y="1676400"/>
            <a:ext cx="9144000" cy="5181600"/>
          </a:xfrm>
        </p:spPr>
        <p:txBody>
          <a:bodyPr/>
          <a:lstStyle/>
          <a:p>
            <a:pPr eaLnBrk="1" hangingPunct="1"/>
            <a:r>
              <a:rPr lang="en-US" altLang="en-US"/>
              <a:t>A substance the body recognizes as FOREIGN and to which it mounts IMMUNE response</a:t>
            </a:r>
            <a:br>
              <a:rPr lang="en-US" altLang="en-US"/>
            </a:br>
            <a:r>
              <a:rPr lang="en-US" altLang="en-US"/>
              <a:t>-Non-self</a:t>
            </a:r>
            <a:br>
              <a:rPr lang="en-US" altLang="en-US"/>
            </a:br>
            <a:r>
              <a:rPr lang="en-US" altLang="en-US"/>
              <a:t>-Immunogenic: Stimulates an immune response (immunogen)</a:t>
            </a:r>
            <a:br>
              <a:rPr lang="en-US" altLang="en-US"/>
            </a:br>
            <a:r>
              <a:rPr lang="en-US" altLang="en-US"/>
              <a:t>-Reactive: reacts w/ immune response</a:t>
            </a:r>
            <a:br>
              <a:rPr lang="en-US" altLang="en-US"/>
            </a:br>
            <a:r>
              <a:rPr lang="en-US" altLang="en-US"/>
              <a:t>-Large complex molecules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3CEF5-DF59-4601-9577-80082BF54897}"/>
              </a:ext>
            </a:extLst>
          </p:cNvPr>
          <p:cNvSpPr>
            <a:spLocks noGrp="1"/>
          </p:cNvSpPr>
          <p:nvPr>
            <p:ph type="title"/>
          </p:nvPr>
        </p:nvSpPr>
        <p:spPr>
          <a:xfrm>
            <a:off x="457200" y="304800"/>
            <a:ext cx="8229600" cy="1447800"/>
          </a:xfrm>
        </p:spPr>
        <p:txBody>
          <a:bodyPr>
            <a:normAutofit fontScale="90000"/>
          </a:bodyPr>
          <a:lstStyle/>
          <a:p>
            <a:pPr eaLnBrk="1" fontAlgn="auto" hangingPunct="1">
              <a:spcAft>
                <a:spcPts val="0"/>
              </a:spcAft>
              <a:defRPr/>
            </a:pPr>
            <a:br>
              <a:rPr lang="en-US" dirty="0"/>
            </a:br>
            <a:br>
              <a:rPr lang="en-US" dirty="0"/>
            </a:br>
            <a:br>
              <a:rPr lang="en-US" dirty="0"/>
            </a:br>
            <a:br>
              <a:rPr lang="en-US" dirty="0"/>
            </a:br>
            <a:br>
              <a:rPr lang="en-US" dirty="0"/>
            </a:br>
            <a:r>
              <a:rPr lang="en-US" dirty="0"/>
              <a:t>Specific resistance</a:t>
            </a:r>
          </a:p>
        </p:txBody>
      </p:sp>
      <p:sp>
        <p:nvSpPr>
          <p:cNvPr id="113667" name="Content Placeholder 2">
            <a:extLst>
              <a:ext uri="{FF2B5EF4-FFF2-40B4-BE49-F238E27FC236}">
                <a16:creationId xmlns:a16="http://schemas.microsoft.com/office/drawing/2014/main" id="{BEDD464A-2792-4354-94E7-514BBA513441}"/>
              </a:ext>
            </a:extLst>
          </p:cNvPr>
          <p:cNvSpPr>
            <a:spLocks noGrp="1"/>
          </p:cNvSpPr>
          <p:nvPr>
            <p:ph idx="1"/>
          </p:nvPr>
        </p:nvSpPr>
        <p:spPr/>
        <p:txBody>
          <a:bodyPr/>
          <a:lstStyle/>
          <a:p>
            <a:pPr eaLnBrk="1" hangingPunct="1"/>
            <a:r>
              <a:rPr lang="en-US" altLang="en-US"/>
              <a:t>Also known as (Acquired Immunity).</a:t>
            </a:r>
          </a:p>
          <a:p>
            <a:pPr eaLnBrk="1" hangingPunct="1"/>
            <a:r>
              <a:rPr lang="en-US" altLang="en-US"/>
              <a:t>It is a type of immunity which is very much specific.</a:t>
            </a:r>
          </a:p>
          <a:p>
            <a:pPr eaLnBrk="1" hangingPunct="1"/>
            <a:r>
              <a:rPr lang="en-US" altLang="en-US"/>
              <a:t>Its against a specific type of antigen (foreign object).</a:t>
            </a:r>
          </a:p>
          <a:p>
            <a:pPr eaLnBrk="1" hangingPunct="1"/>
            <a:r>
              <a:rPr lang="en-US" altLang="en-US"/>
              <a:t>AB(antibody) mediated.</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6495B-5372-4609-8883-531F3FBE0C09}"/>
              </a:ext>
            </a:extLst>
          </p:cNvPr>
          <p:cNvSpPr>
            <a:spLocks noGrp="1"/>
          </p:cNvSpPr>
          <p:nvPr>
            <p:ph type="title"/>
          </p:nvPr>
        </p:nvSpPr>
        <p:spPr>
          <a:xfrm>
            <a:off x="457200" y="457200"/>
            <a:ext cx="8229600" cy="1390650"/>
          </a:xfrm>
        </p:spPr>
        <p:txBody>
          <a:bodyPr>
            <a:normAutofit fontScale="90000"/>
          </a:bodyPr>
          <a:lstStyle/>
          <a:p>
            <a:pPr eaLnBrk="1" fontAlgn="auto" hangingPunct="1">
              <a:spcAft>
                <a:spcPts val="0"/>
              </a:spcAft>
              <a:defRPr/>
            </a:pPr>
            <a:r>
              <a:rPr lang="en-US" dirty="0"/>
              <a:t>Nonspecific resistance( Innate Immunity)</a:t>
            </a:r>
          </a:p>
        </p:txBody>
      </p:sp>
      <p:sp>
        <p:nvSpPr>
          <p:cNvPr id="114691" name="Content Placeholder 2">
            <a:extLst>
              <a:ext uri="{FF2B5EF4-FFF2-40B4-BE49-F238E27FC236}">
                <a16:creationId xmlns:a16="http://schemas.microsoft.com/office/drawing/2014/main" id="{443EC1DD-22FD-43B4-946D-F32FCE4D57D2}"/>
              </a:ext>
            </a:extLst>
          </p:cNvPr>
          <p:cNvSpPr>
            <a:spLocks noGrp="1"/>
          </p:cNvSpPr>
          <p:nvPr>
            <p:ph idx="1"/>
          </p:nvPr>
        </p:nvSpPr>
        <p:spPr/>
        <p:txBody>
          <a:bodyPr/>
          <a:lstStyle/>
          <a:p>
            <a:pPr eaLnBrk="1" hangingPunct="1"/>
            <a:r>
              <a:rPr lang="en-US" altLang="en-US"/>
              <a:t>-Physical barriers</a:t>
            </a:r>
          </a:p>
          <a:p>
            <a:pPr eaLnBrk="1" hangingPunct="1"/>
            <a:r>
              <a:rPr lang="en-US" altLang="en-US"/>
              <a:t>-Chemical barriers</a:t>
            </a:r>
          </a:p>
          <a:p>
            <a:pPr eaLnBrk="1" hangingPunct="1"/>
            <a:r>
              <a:rPr lang="en-US" altLang="en-US"/>
              <a:t>-Cellular defenses-phagocytes &amp; phagocytosis</a:t>
            </a:r>
          </a:p>
          <a:p>
            <a:pPr eaLnBrk="1" hangingPunct="1"/>
            <a:r>
              <a:rPr lang="en-US" altLang="en-US"/>
              <a:t>-Inflammation</a:t>
            </a:r>
          </a:p>
          <a:p>
            <a:pPr eaLnBrk="1" hangingPunct="1"/>
            <a:r>
              <a:rPr lang="en-US" altLang="en-US"/>
              <a:t>-Fever</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a:extLst>
              <a:ext uri="{FF2B5EF4-FFF2-40B4-BE49-F238E27FC236}">
                <a16:creationId xmlns:a16="http://schemas.microsoft.com/office/drawing/2014/main" id="{A192AA2D-1A07-42D4-B3AA-81F648CE471E}"/>
              </a:ext>
            </a:extLst>
          </p:cNvPr>
          <p:cNvSpPr>
            <a:spLocks noGrp="1"/>
          </p:cNvSpPr>
          <p:nvPr>
            <p:ph type="title"/>
          </p:nvPr>
        </p:nvSpPr>
        <p:spPr/>
        <p:txBody>
          <a:bodyPr/>
          <a:lstStyle/>
          <a:p>
            <a:pPr eaLnBrk="1" hangingPunct="1"/>
            <a:r>
              <a:rPr lang="en-US" altLang="en-US"/>
              <a:t>Antibodies</a:t>
            </a:r>
          </a:p>
        </p:txBody>
      </p:sp>
      <p:sp>
        <p:nvSpPr>
          <p:cNvPr id="115715" name="Content Placeholder 2">
            <a:extLst>
              <a:ext uri="{FF2B5EF4-FFF2-40B4-BE49-F238E27FC236}">
                <a16:creationId xmlns:a16="http://schemas.microsoft.com/office/drawing/2014/main" id="{560D83DC-7AE2-45AE-A808-BB27902EE8E9}"/>
              </a:ext>
            </a:extLst>
          </p:cNvPr>
          <p:cNvSpPr>
            <a:spLocks noGrp="1"/>
          </p:cNvSpPr>
          <p:nvPr>
            <p:ph idx="1"/>
          </p:nvPr>
        </p:nvSpPr>
        <p:spPr>
          <a:xfrm>
            <a:off x="0" y="1935163"/>
            <a:ext cx="9144000" cy="4922837"/>
          </a:xfrm>
        </p:spPr>
        <p:txBody>
          <a:bodyPr/>
          <a:lstStyle/>
          <a:p>
            <a:pPr eaLnBrk="1" hangingPunct="1"/>
            <a:r>
              <a:rPr lang="en-US" altLang="en-US"/>
              <a:t>(Ab) are</a:t>
            </a:r>
          </a:p>
          <a:p>
            <a:pPr eaLnBrk="1" hangingPunct="1"/>
            <a:r>
              <a:rPr lang="en-US" altLang="en-US"/>
              <a:t>-Proteins that circulate in the bloodstream</a:t>
            </a:r>
          </a:p>
          <a:p>
            <a:pPr eaLnBrk="1" hangingPunct="1"/>
            <a:r>
              <a:rPr lang="en-US" altLang="en-US"/>
              <a:t>-Immunoglobins</a:t>
            </a:r>
          </a:p>
          <a:p>
            <a:pPr eaLnBrk="1" hangingPunct="1"/>
            <a:r>
              <a:rPr lang="en-US" altLang="en-US"/>
              <a:t>-Synthesized and secreted by plasma cells</a:t>
            </a:r>
          </a:p>
          <a:p>
            <a:pPr eaLnBrk="1" hangingPunct="1"/>
            <a:r>
              <a:rPr lang="en-US" altLang="en-US"/>
              <a:t>-B lymphocytes that circulate in the bloodstream and synthesize &amp; secrete Ab</a:t>
            </a:r>
          </a:p>
          <a:p>
            <a:pPr eaLnBrk="1" hangingPunct="1"/>
            <a:r>
              <a:rPr lang="en-US" altLang="en-US"/>
              <a:t>-Each Ab is specific for a particular antigen</a:t>
            </a:r>
          </a:p>
          <a:p>
            <a:pPr eaLnBrk="1" hangingPunct="1"/>
            <a:r>
              <a:rPr lang="en-US" altLang="en-US"/>
              <a:t>-React w/ Ag ; Ex: toxins, viruses</a:t>
            </a:r>
          </a:p>
          <a:p>
            <a:pPr eaLnBrk="1" hangingPunct="1"/>
            <a:endParaRPr lang="en-US" alt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a:extLst>
              <a:ext uri="{FF2B5EF4-FFF2-40B4-BE49-F238E27FC236}">
                <a16:creationId xmlns:a16="http://schemas.microsoft.com/office/drawing/2014/main" id="{26E9669E-B385-4B6B-A287-09BB3D9760B8}"/>
              </a:ext>
            </a:extLst>
          </p:cNvPr>
          <p:cNvSpPr>
            <a:spLocks noGrp="1"/>
          </p:cNvSpPr>
          <p:nvPr>
            <p:ph type="title"/>
          </p:nvPr>
        </p:nvSpPr>
        <p:spPr/>
        <p:txBody>
          <a:bodyPr/>
          <a:lstStyle/>
          <a:p>
            <a:pPr eaLnBrk="1" hangingPunct="1"/>
            <a:r>
              <a:rPr lang="en-US" altLang="en-US"/>
              <a:t>Primary Ab response</a:t>
            </a:r>
          </a:p>
        </p:txBody>
      </p:sp>
      <p:sp>
        <p:nvSpPr>
          <p:cNvPr id="116739" name="Content Placeholder 2">
            <a:extLst>
              <a:ext uri="{FF2B5EF4-FFF2-40B4-BE49-F238E27FC236}">
                <a16:creationId xmlns:a16="http://schemas.microsoft.com/office/drawing/2014/main" id="{7A2DDB75-203E-42D6-A961-8B27A8D39DF8}"/>
              </a:ext>
            </a:extLst>
          </p:cNvPr>
          <p:cNvSpPr>
            <a:spLocks noGrp="1"/>
          </p:cNvSpPr>
          <p:nvPr>
            <p:ph idx="1"/>
          </p:nvPr>
        </p:nvSpPr>
        <p:spPr/>
        <p:txBody>
          <a:bodyPr/>
          <a:lstStyle/>
          <a:p>
            <a:pPr eaLnBrk="1" hangingPunct="1"/>
            <a:r>
              <a:rPr lang="en-US" altLang="en-US"/>
              <a:t>-Occurs first time an Ag is encountered</a:t>
            </a:r>
          </a:p>
          <a:p>
            <a:pPr eaLnBrk="1" hangingPunct="1"/>
            <a:r>
              <a:rPr lang="en-US" altLang="en-US"/>
              <a:t>-Ab begins to appear in ~5days</a:t>
            </a:r>
          </a:p>
          <a:p>
            <a:pPr eaLnBrk="1" hangingPunct="1"/>
            <a:r>
              <a:rPr lang="en-US" altLang="en-US"/>
              <a:t>-First Ab is IgM, then it decreases</a:t>
            </a:r>
          </a:p>
          <a:p>
            <a:pPr eaLnBrk="1" hangingPunct="1"/>
            <a:r>
              <a:rPr lang="en-US" altLang="en-US"/>
              <a:t>-Next Ab is IgG, appears in greater amount</a:t>
            </a:r>
          </a:p>
          <a:p>
            <a:pPr eaLnBrk="1" hangingPunct="1"/>
            <a:endParaRPr lang="en-US" alt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1302B27E-8227-4BAA-B635-63A8EBC1BF5A}"/>
              </a:ext>
            </a:extLst>
          </p:cNvPr>
          <p:cNvSpPr>
            <a:spLocks noGrp="1"/>
          </p:cNvSpPr>
          <p:nvPr>
            <p:ph type="title"/>
          </p:nvPr>
        </p:nvSpPr>
        <p:spPr/>
        <p:txBody>
          <a:bodyPr/>
          <a:lstStyle/>
          <a:p>
            <a:pPr eaLnBrk="1" hangingPunct="1"/>
            <a:r>
              <a:rPr lang="en-US" altLang="en-US"/>
              <a:t>Secondary Ab response</a:t>
            </a:r>
          </a:p>
        </p:txBody>
      </p:sp>
      <p:sp>
        <p:nvSpPr>
          <p:cNvPr id="117763" name="Content Placeholder 2">
            <a:extLst>
              <a:ext uri="{FF2B5EF4-FFF2-40B4-BE49-F238E27FC236}">
                <a16:creationId xmlns:a16="http://schemas.microsoft.com/office/drawing/2014/main" id="{746229E6-05BC-4391-BC5C-23189B8183B4}"/>
              </a:ext>
            </a:extLst>
          </p:cNvPr>
          <p:cNvSpPr>
            <a:spLocks noGrp="1"/>
          </p:cNvSpPr>
          <p:nvPr>
            <p:ph idx="1"/>
          </p:nvPr>
        </p:nvSpPr>
        <p:spPr/>
        <p:txBody>
          <a:bodyPr/>
          <a:lstStyle/>
          <a:p>
            <a:pPr eaLnBrk="1" hangingPunct="1"/>
            <a:r>
              <a:rPr lang="en-US" altLang="en-US"/>
              <a:t>-Occurs at second/subsequent Ag exposure</a:t>
            </a:r>
          </a:p>
          <a:p>
            <a:pPr eaLnBrk="1" hangingPunct="1"/>
            <a:r>
              <a:rPr lang="en-US" altLang="en-US"/>
              <a:t>-Results from B memory cells</a:t>
            </a:r>
          </a:p>
          <a:p>
            <a:pPr eaLnBrk="1" hangingPunct="1"/>
            <a:r>
              <a:rPr lang="en-US" altLang="en-US"/>
              <a:t>-Occurs more quickly than primary response</a:t>
            </a:r>
          </a:p>
          <a:p>
            <a:pPr eaLnBrk="1" hangingPunct="1"/>
            <a:r>
              <a:rPr lang="en-US" altLang="en-US"/>
              <a:t>-Produces more Ab then primary response</a:t>
            </a:r>
          </a:p>
          <a:p>
            <a:pPr eaLnBrk="1" hangingPunct="1"/>
            <a:r>
              <a:rPr lang="en-US" altLang="en-US"/>
              <a:t>-Last longer then primary response</a:t>
            </a:r>
          </a:p>
          <a:p>
            <a:pPr eaLnBrk="1" hangingPunct="1"/>
            <a:endParaRPr lang="en-US" alt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Users\azab@z\Desktop\apcs.png">
            <a:extLst>
              <a:ext uri="{FF2B5EF4-FFF2-40B4-BE49-F238E27FC236}">
                <a16:creationId xmlns:a16="http://schemas.microsoft.com/office/drawing/2014/main" id="{77BFCDDD-6928-4751-846F-3D89E909D9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a:extLst>
              <a:ext uri="{FF2B5EF4-FFF2-40B4-BE49-F238E27FC236}">
                <a16:creationId xmlns:a16="http://schemas.microsoft.com/office/drawing/2014/main" id="{C0EAFDA9-390E-4A8D-AE9C-94D973351184}"/>
              </a:ext>
            </a:extLst>
          </p:cNvPr>
          <p:cNvSpPr>
            <a:spLocks noGrp="1"/>
          </p:cNvSpPr>
          <p:nvPr>
            <p:ph type="title"/>
          </p:nvPr>
        </p:nvSpPr>
        <p:spPr>
          <a:xfrm>
            <a:off x="457200" y="0"/>
            <a:ext cx="8229600" cy="1066800"/>
          </a:xfrm>
        </p:spPr>
        <p:txBody>
          <a:bodyPr/>
          <a:lstStyle/>
          <a:p>
            <a:pPr eaLnBrk="1" hangingPunct="1"/>
            <a:r>
              <a:rPr lang="en-US" altLang="en-US"/>
              <a:t>How do antibodies work?</a:t>
            </a:r>
          </a:p>
        </p:txBody>
      </p:sp>
      <p:sp>
        <p:nvSpPr>
          <p:cNvPr id="3" name="Content Placeholder 2">
            <a:extLst>
              <a:ext uri="{FF2B5EF4-FFF2-40B4-BE49-F238E27FC236}">
                <a16:creationId xmlns:a16="http://schemas.microsoft.com/office/drawing/2014/main" id="{2AFF49CE-7A8C-4C54-8FD0-BEDEDD593BC7}"/>
              </a:ext>
            </a:extLst>
          </p:cNvPr>
          <p:cNvSpPr>
            <a:spLocks noGrp="1"/>
          </p:cNvSpPr>
          <p:nvPr>
            <p:ph idx="1"/>
          </p:nvPr>
        </p:nvSpPr>
        <p:spPr>
          <a:xfrm>
            <a:off x="0" y="1219200"/>
            <a:ext cx="9144000" cy="5638800"/>
          </a:xfrm>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dirty="0"/>
              <a:t>(</a:t>
            </a:r>
            <a:r>
              <a:rPr lang="en-US" dirty="0" err="1"/>
              <a:t>Opsonize</a:t>
            </a:r>
            <a:r>
              <a:rPr lang="en-US" dirty="0"/>
              <a:t>)</a:t>
            </a:r>
          </a:p>
          <a:p>
            <a:pPr marL="274320" indent="-274320" eaLnBrk="1" fontAlgn="auto" hangingPunct="1">
              <a:spcAft>
                <a:spcPts val="0"/>
              </a:spcAft>
              <a:buClr>
                <a:schemeClr val="accent3"/>
              </a:buClr>
              <a:buFont typeface="Wingdings 2"/>
              <a:buChar char=""/>
              <a:defRPr/>
            </a:pPr>
            <a:r>
              <a:rPr lang="en-US" dirty="0"/>
              <a:t>enhance </a:t>
            </a:r>
            <a:r>
              <a:rPr lang="en-US" dirty="0" err="1"/>
              <a:t>phagocytosis</a:t>
            </a:r>
            <a:br>
              <a:rPr lang="en-US" dirty="0"/>
            </a:br>
            <a:r>
              <a:rPr lang="en-US" dirty="0"/>
              <a:t>-</a:t>
            </a:r>
            <a:r>
              <a:rPr lang="en-US" dirty="0" err="1"/>
              <a:t>Ab</a:t>
            </a:r>
            <a:r>
              <a:rPr lang="en-US" dirty="0"/>
              <a:t> is an </a:t>
            </a:r>
            <a:r>
              <a:rPr lang="en-US" dirty="0" err="1"/>
              <a:t>opsonin</a:t>
            </a:r>
            <a:r>
              <a:rPr lang="en-US" dirty="0"/>
              <a:t>, a handle for </a:t>
            </a:r>
            <a:r>
              <a:rPr lang="en-US" dirty="0" err="1"/>
              <a:t>phagocytosis</a:t>
            </a:r>
            <a:endParaRPr lang="en-US" dirty="0"/>
          </a:p>
          <a:p>
            <a:pPr marL="274320" indent="-274320" eaLnBrk="1" fontAlgn="auto" hangingPunct="1">
              <a:spcAft>
                <a:spcPts val="0"/>
              </a:spcAft>
              <a:buClr>
                <a:schemeClr val="accent3"/>
              </a:buClr>
              <a:buFont typeface="Wingdings 2"/>
              <a:buChar char=""/>
              <a:defRPr/>
            </a:pPr>
            <a:r>
              <a:rPr lang="en-US" dirty="0"/>
              <a:t>make (cells) more susceptible to the action of phagocytes</a:t>
            </a:r>
          </a:p>
          <a:p>
            <a:pPr marL="274320" indent="-274320" eaLnBrk="1" fontAlgn="auto" hangingPunct="1">
              <a:spcAft>
                <a:spcPts val="0"/>
              </a:spcAft>
              <a:buClr>
                <a:schemeClr val="accent3"/>
              </a:buClr>
              <a:buFont typeface="Wingdings 2"/>
              <a:buChar char=""/>
              <a:defRPr/>
            </a:pPr>
            <a:r>
              <a:rPr lang="en-US" dirty="0"/>
              <a:t>(agglutinate)</a:t>
            </a:r>
          </a:p>
          <a:p>
            <a:pPr marL="274320" indent="-274320" eaLnBrk="1" fontAlgn="auto" hangingPunct="1">
              <a:spcAft>
                <a:spcPts val="0"/>
              </a:spcAft>
              <a:buClr>
                <a:schemeClr val="accent3"/>
              </a:buClr>
              <a:buFont typeface="Wingdings 2"/>
              <a:buChar char=""/>
              <a:defRPr/>
            </a:pPr>
            <a:r>
              <a:rPr lang="en-US" dirty="0"/>
              <a:t>Clump particles together, making them easier to </a:t>
            </a:r>
            <a:r>
              <a:rPr lang="en-US" dirty="0" err="1"/>
              <a:t>phagocytose</a:t>
            </a:r>
            <a:endParaRPr lang="en-US" dirty="0"/>
          </a:p>
          <a:p>
            <a:pPr marL="274320" indent="-274320" eaLnBrk="1" fontAlgn="auto" hangingPunct="1">
              <a:spcAft>
                <a:spcPts val="0"/>
              </a:spcAft>
              <a:buClr>
                <a:schemeClr val="accent3"/>
              </a:buClr>
              <a:buFont typeface="Wingdings 2"/>
              <a:buChar char=""/>
              <a:defRPr/>
            </a:pPr>
            <a:r>
              <a:rPr lang="en-US" dirty="0"/>
              <a:t>united as if by glue</a:t>
            </a:r>
          </a:p>
          <a:p>
            <a:pPr marL="274320" indent="-274320" eaLnBrk="1" fontAlgn="auto" hangingPunct="1">
              <a:spcAft>
                <a:spcPts val="0"/>
              </a:spcAft>
              <a:buClr>
                <a:schemeClr val="accent3"/>
              </a:buClr>
              <a:buFont typeface="Wingdings 2"/>
              <a:buChar char=""/>
              <a:defRPr/>
            </a:pPr>
            <a:r>
              <a:rPr lang="en-US" dirty="0"/>
              <a:t>(precipitate)</a:t>
            </a:r>
          </a:p>
          <a:p>
            <a:pPr marL="274320" indent="-274320" eaLnBrk="1" fontAlgn="auto" hangingPunct="1">
              <a:spcAft>
                <a:spcPts val="0"/>
              </a:spcAft>
              <a:buClr>
                <a:schemeClr val="accent3"/>
              </a:buClr>
              <a:buFont typeface="Wingdings 2"/>
              <a:buChar char=""/>
              <a:defRPr/>
            </a:pPr>
            <a:r>
              <a:rPr lang="en-US" dirty="0"/>
              <a:t>Clump soluble molecules together, making them easier to </a:t>
            </a:r>
            <a:r>
              <a:rPr lang="en-US" dirty="0" err="1"/>
              <a:t>phagocytose</a:t>
            </a:r>
            <a:r>
              <a:rPr lang="en-US" dirty="0"/>
              <a:t>.</a:t>
            </a:r>
          </a:p>
          <a:p>
            <a:pPr marL="274320" indent="-274320" eaLnBrk="1" fontAlgn="auto" hangingPunct="1">
              <a:spcAft>
                <a:spcPts val="0"/>
              </a:spcAft>
              <a:buClr>
                <a:schemeClr val="accent3"/>
              </a:buClr>
              <a:buFont typeface="Wingdings 2"/>
              <a:buChar char=""/>
              <a:defRPr/>
            </a:pPr>
            <a:r>
              <a:rPr lang="en-US" dirty="0"/>
              <a:t>Separate it just like a  solid substance in suspension or after settling or filtering </a:t>
            </a:r>
          </a:p>
          <a:p>
            <a:pPr marL="274320" indent="-274320" eaLnBrk="1" fontAlgn="auto" hangingPunct="1">
              <a:spcAft>
                <a:spcPts val="0"/>
              </a:spcAft>
              <a:buClr>
                <a:schemeClr val="accent3"/>
              </a:buClr>
              <a:buFont typeface="Wingdings 2"/>
              <a:buChar char=""/>
              <a:defRPr/>
            </a:pPr>
            <a:r>
              <a:rPr lang="en-US" dirty="0"/>
              <a:t>(Activate complement)</a:t>
            </a:r>
          </a:p>
          <a:p>
            <a:pPr marL="274320" indent="-274320" eaLnBrk="1" fontAlgn="auto" hangingPunct="1">
              <a:spcAft>
                <a:spcPts val="0"/>
              </a:spcAft>
              <a:buClr>
                <a:schemeClr val="accent3"/>
              </a:buClr>
              <a:buFont typeface="Wingdings 2"/>
              <a:buChar char=""/>
              <a:defRPr/>
            </a:pPr>
            <a:r>
              <a:rPr lang="en-US" dirty="0"/>
              <a:t>Forms MAC(memory  attack complex) resulting in </a:t>
            </a:r>
            <a:r>
              <a:rPr lang="en-US" dirty="0" err="1"/>
              <a:t>Lysis</a:t>
            </a:r>
            <a:r>
              <a:rPr lang="en-US" dirty="0"/>
              <a:t>, killing of pathogens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a:extLst>
              <a:ext uri="{FF2B5EF4-FFF2-40B4-BE49-F238E27FC236}">
                <a16:creationId xmlns:a16="http://schemas.microsoft.com/office/drawing/2014/main" id="{DEBF1266-84E6-4814-8C75-6C46B888A66B}"/>
              </a:ext>
            </a:extLst>
          </p:cNvPr>
          <p:cNvSpPr>
            <a:spLocks noGrp="1"/>
          </p:cNvSpPr>
          <p:nvPr>
            <p:ph type="title"/>
          </p:nvPr>
        </p:nvSpPr>
        <p:spPr/>
        <p:txBody>
          <a:bodyPr/>
          <a:lstStyle/>
          <a:p>
            <a:pPr eaLnBrk="1" hangingPunct="1"/>
            <a:r>
              <a:rPr lang="en-US" altLang="en-US"/>
              <a:t>Types of acquired immunity</a:t>
            </a:r>
          </a:p>
        </p:txBody>
      </p:sp>
      <p:sp>
        <p:nvSpPr>
          <p:cNvPr id="3" name="Content Placeholder 2">
            <a:extLst>
              <a:ext uri="{FF2B5EF4-FFF2-40B4-BE49-F238E27FC236}">
                <a16:creationId xmlns:a16="http://schemas.microsoft.com/office/drawing/2014/main" id="{96883DA5-3E63-4526-85A7-C7558C944739}"/>
              </a:ext>
            </a:extLst>
          </p:cNvPr>
          <p:cNvSpPr>
            <a:spLocks noGrp="1"/>
          </p:cNvSpPr>
          <p:nvPr>
            <p:ph idx="1"/>
          </p:nvPr>
        </p:nvSpPr>
        <p:spPr>
          <a:xfrm>
            <a:off x="0" y="1935163"/>
            <a:ext cx="9144000" cy="4922837"/>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a:t>Passive-Immune response provided to the host.</a:t>
            </a:r>
          </a:p>
          <a:p>
            <a:pPr marL="274320" indent="-274320" eaLnBrk="1" fontAlgn="auto" hangingPunct="1">
              <a:spcAft>
                <a:spcPts val="0"/>
              </a:spcAft>
              <a:buClr>
                <a:schemeClr val="accent3"/>
              </a:buClr>
              <a:buFont typeface="Wingdings 2"/>
              <a:buChar char=""/>
              <a:defRPr/>
            </a:pPr>
            <a:r>
              <a:rPr lang="en-US" dirty="0" err="1"/>
              <a:t>Eg</a:t>
            </a:r>
            <a:r>
              <a:rPr lang="en-US" dirty="0"/>
              <a:t>…breast feeding provides anti bodies</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Active-Immune response develops within the host.</a:t>
            </a:r>
          </a:p>
          <a:p>
            <a:pPr marL="274320" indent="-274320" eaLnBrk="1" fontAlgn="auto" hangingPunct="1">
              <a:spcAft>
                <a:spcPts val="0"/>
              </a:spcAft>
              <a:buClr>
                <a:schemeClr val="accent3"/>
              </a:buClr>
              <a:buFont typeface="Wingdings 2"/>
              <a:buChar char=""/>
              <a:defRPr/>
            </a:pPr>
            <a:r>
              <a:rPr lang="en-US" dirty="0" err="1"/>
              <a:t>Eg</a:t>
            </a:r>
            <a:r>
              <a:rPr lang="en-US" dirty="0"/>
              <a:t>…if some antigen comes inside the body, response is developed.</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Natural-Immune response develops naturally.</a:t>
            </a:r>
          </a:p>
          <a:p>
            <a:pPr marL="274320" indent="-274320" eaLnBrk="1" fontAlgn="auto" hangingPunct="1">
              <a:spcAft>
                <a:spcPts val="0"/>
              </a:spcAft>
              <a:buClr>
                <a:schemeClr val="accent3"/>
              </a:buClr>
              <a:buFont typeface="Wingdings 2"/>
              <a:buChar char=""/>
              <a:defRPr/>
            </a:pPr>
            <a:r>
              <a:rPr lang="en-US" dirty="0" err="1"/>
              <a:t>Eg</a:t>
            </a:r>
            <a:r>
              <a:rPr lang="en-US" dirty="0"/>
              <a:t>.. Against measles</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Artificial-Immune response develops after an intentional or purposeful action.</a:t>
            </a:r>
          </a:p>
          <a:p>
            <a:pPr marL="274320" indent="-274320" eaLnBrk="1" fontAlgn="auto" hangingPunct="1">
              <a:spcAft>
                <a:spcPts val="0"/>
              </a:spcAft>
              <a:buClr>
                <a:schemeClr val="accent3"/>
              </a:buClr>
              <a:buFont typeface="Wingdings 2"/>
              <a:buChar char=""/>
              <a:defRPr/>
            </a:pPr>
            <a:r>
              <a:rPr lang="en-US" dirty="0" err="1"/>
              <a:t>Eg</a:t>
            </a:r>
            <a:r>
              <a:rPr lang="en-US" dirty="0"/>
              <a:t>.. Vaccines</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FBD68-C03F-4024-A30D-24D6622BDFB2}"/>
              </a:ext>
            </a:extLst>
          </p:cNvPr>
          <p:cNvSpPr>
            <a:spLocks noGrp="1"/>
          </p:cNvSpPr>
          <p:nvPr>
            <p:ph type="title"/>
          </p:nvPr>
        </p:nvSpPr>
        <p:spPr/>
        <p:txBody>
          <a:bodyPr>
            <a:normAutofit fontScale="90000"/>
          </a:bodyPr>
          <a:lstStyle/>
          <a:p>
            <a:pPr eaLnBrk="1" fontAlgn="auto" hangingPunct="1">
              <a:spcAft>
                <a:spcPts val="0"/>
              </a:spcAft>
              <a:defRPr/>
            </a:pPr>
            <a:r>
              <a:rPr lang="en-US" dirty="0"/>
              <a:t>What is natural, active immunity?</a:t>
            </a:r>
          </a:p>
        </p:txBody>
      </p:sp>
      <p:sp>
        <p:nvSpPr>
          <p:cNvPr id="121859" name="Content Placeholder 2">
            <a:extLst>
              <a:ext uri="{FF2B5EF4-FFF2-40B4-BE49-F238E27FC236}">
                <a16:creationId xmlns:a16="http://schemas.microsoft.com/office/drawing/2014/main" id="{19CDDC73-C953-40DA-ACCA-A8D8A4E0F1FF}"/>
              </a:ext>
            </a:extLst>
          </p:cNvPr>
          <p:cNvSpPr>
            <a:spLocks noGrp="1"/>
          </p:cNvSpPr>
          <p:nvPr>
            <p:ph idx="1"/>
          </p:nvPr>
        </p:nvSpPr>
        <p:spPr>
          <a:xfrm>
            <a:off x="0" y="1935163"/>
            <a:ext cx="9144000" cy="4922837"/>
          </a:xfrm>
        </p:spPr>
        <p:txBody>
          <a:bodyPr/>
          <a:lstStyle/>
          <a:p>
            <a:pPr eaLnBrk="1" hangingPunct="1"/>
            <a:r>
              <a:rPr lang="en-US" altLang="en-US"/>
              <a:t>Exposure to infectious agent, or occurrence of infection </a:t>
            </a:r>
          </a:p>
          <a:p>
            <a:pPr eaLnBrk="1" hangingPunct="1"/>
            <a:r>
              <a:rPr lang="en-US" altLang="en-US"/>
              <a:t>Clinical or subclinical disease can trigger immune response.</a:t>
            </a:r>
          </a:p>
          <a:p>
            <a:pPr eaLnBrk="1" hangingPunct="1"/>
            <a:endParaRPr lang="en-US" altLang="en-US"/>
          </a:p>
          <a:p>
            <a:pPr eaLnBrk="1" hangingPunct="1"/>
            <a:r>
              <a:rPr lang="en-US" altLang="en-US"/>
              <a:t>Eg (measles)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84802-1E84-4C26-ACFE-CD103CCFF843}"/>
              </a:ext>
            </a:extLst>
          </p:cNvPr>
          <p:cNvSpPr>
            <a:spLocks noGrp="1"/>
          </p:cNvSpPr>
          <p:nvPr>
            <p:ph type="title"/>
          </p:nvPr>
        </p:nvSpPr>
        <p:spPr/>
        <p:txBody>
          <a:bodyPr>
            <a:normAutofit fontScale="90000"/>
          </a:bodyPr>
          <a:lstStyle/>
          <a:p>
            <a:pPr eaLnBrk="1" fontAlgn="auto" hangingPunct="1">
              <a:spcAft>
                <a:spcPts val="0"/>
              </a:spcAft>
              <a:defRPr/>
            </a:pPr>
            <a:r>
              <a:rPr lang="en-US" dirty="0"/>
              <a:t>What is Artificial, active immunity</a:t>
            </a:r>
          </a:p>
        </p:txBody>
      </p:sp>
      <p:sp>
        <p:nvSpPr>
          <p:cNvPr id="122883" name="Content Placeholder 2">
            <a:extLst>
              <a:ext uri="{FF2B5EF4-FFF2-40B4-BE49-F238E27FC236}">
                <a16:creationId xmlns:a16="http://schemas.microsoft.com/office/drawing/2014/main" id="{CB698D53-091B-4255-9EBB-FE77A5CD2692}"/>
              </a:ext>
            </a:extLst>
          </p:cNvPr>
          <p:cNvSpPr>
            <a:spLocks noGrp="1"/>
          </p:cNvSpPr>
          <p:nvPr>
            <p:ph idx="1"/>
          </p:nvPr>
        </p:nvSpPr>
        <p:spPr>
          <a:xfrm>
            <a:off x="0" y="1935163"/>
            <a:ext cx="9144000" cy="4922837"/>
          </a:xfrm>
        </p:spPr>
        <p:txBody>
          <a:bodyPr/>
          <a:lstStyle/>
          <a:p>
            <a:pPr eaLnBrk="1" hangingPunct="1"/>
            <a:r>
              <a:rPr lang="en-US" altLang="en-US"/>
              <a:t>Ex: immunization, vaccine in the form of live attenuated or killed agents. </a:t>
            </a:r>
          </a:p>
          <a:p>
            <a:pPr eaLnBrk="1" hangingPunct="1"/>
            <a:endParaRPr lang="en-US" alt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3B907-058F-4CBF-AC86-1724D7C488D5}"/>
              </a:ext>
            </a:extLst>
          </p:cNvPr>
          <p:cNvSpPr>
            <a:spLocks noGrp="1"/>
          </p:cNvSpPr>
          <p:nvPr>
            <p:ph type="title"/>
          </p:nvPr>
        </p:nvSpPr>
        <p:spPr/>
        <p:txBody>
          <a:bodyPr>
            <a:normAutofit fontScale="90000"/>
          </a:bodyPr>
          <a:lstStyle/>
          <a:p>
            <a:pPr eaLnBrk="1" fontAlgn="auto" hangingPunct="1">
              <a:spcAft>
                <a:spcPts val="0"/>
              </a:spcAft>
              <a:defRPr/>
            </a:pPr>
            <a:r>
              <a:rPr lang="en-US" dirty="0"/>
              <a:t>What is natural, passive immunity</a:t>
            </a:r>
          </a:p>
        </p:txBody>
      </p:sp>
      <p:sp>
        <p:nvSpPr>
          <p:cNvPr id="123907" name="Content Placeholder 2">
            <a:extLst>
              <a:ext uri="{FF2B5EF4-FFF2-40B4-BE49-F238E27FC236}">
                <a16:creationId xmlns:a16="http://schemas.microsoft.com/office/drawing/2014/main" id="{403E831F-433E-4B18-A4AE-6D7B7D816A44}"/>
              </a:ext>
            </a:extLst>
          </p:cNvPr>
          <p:cNvSpPr>
            <a:spLocks noGrp="1"/>
          </p:cNvSpPr>
          <p:nvPr>
            <p:ph idx="1"/>
          </p:nvPr>
        </p:nvSpPr>
        <p:spPr/>
        <p:txBody>
          <a:bodyPr/>
          <a:lstStyle/>
          <a:p>
            <a:pPr eaLnBrk="1" hangingPunct="1"/>
            <a:r>
              <a:rPr lang="en-US" altLang="en-US"/>
              <a:t>Maternal Ab provided to fetus/newborn</a:t>
            </a:r>
          </a:p>
          <a:p>
            <a:pPr eaLnBrk="1" hangingPunct="1"/>
            <a:r>
              <a:rPr lang="en-US" altLang="en-US"/>
              <a:t>Ab crosses the placenta( protects for 3-6 months)</a:t>
            </a:r>
          </a:p>
          <a:p>
            <a:pPr eaLnBrk="1" hangingPunct="1"/>
            <a:r>
              <a:rPr lang="en-US" altLang="en-US"/>
              <a:t>Ab in colostrum &amp; breast milk, protects G.I. tract</a:t>
            </a:r>
          </a:p>
          <a:p>
            <a:pPr eaLnBrk="1" hangingPunct="1"/>
            <a:endParaRPr lang="en-US" alt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26531-4AE8-4A18-BBEA-7CDBF851C954}"/>
              </a:ext>
            </a:extLst>
          </p:cNvPr>
          <p:cNvSpPr>
            <a:spLocks noGrp="1"/>
          </p:cNvSpPr>
          <p:nvPr>
            <p:ph type="title"/>
          </p:nvPr>
        </p:nvSpPr>
        <p:spPr/>
        <p:txBody>
          <a:bodyPr>
            <a:normAutofit fontScale="90000"/>
          </a:bodyPr>
          <a:lstStyle/>
          <a:p>
            <a:pPr eaLnBrk="1" fontAlgn="auto" hangingPunct="1">
              <a:spcAft>
                <a:spcPts val="0"/>
              </a:spcAft>
              <a:defRPr/>
            </a:pPr>
            <a:r>
              <a:rPr lang="en-US" dirty="0"/>
              <a:t>What is Artificial, passive Immunity</a:t>
            </a:r>
          </a:p>
        </p:txBody>
      </p:sp>
      <p:sp>
        <p:nvSpPr>
          <p:cNvPr id="124931" name="Content Placeholder 2">
            <a:extLst>
              <a:ext uri="{FF2B5EF4-FFF2-40B4-BE49-F238E27FC236}">
                <a16:creationId xmlns:a16="http://schemas.microsoft.com/office/drawing/2014/main" id="{546D2FDD-9EDF-48A3-B786-2E949119C617}"/>
              </a:ext>
            </a:extLst>
          </p:cNvPr>
          <p:cNvSpPr>
            <a:spLocks noGrp="1"/>
          </p:cNvSpPr>
          <p:nvPr>
            <p:ph idx="1"/>
          </p:nvPr>
        </p:nvSpPr>
        <p:spPr/>
        <p:txBody>
          <a:bodyPr/>
          <a:lstStyle/>
          <a:p>
            <a:pPr eaLnBrk="1" hangingPunct="1"/>
            <a:r>
              <a:rPr lang="en-US" altLang="en-US"/>
              <a:t>Administration of preforms Ab to a host</a:t>
            </a:r>
          </a:p>
          <a:p>
            <a:pPr eaLnBrk="1" hangingPunct="1"/>
            <a:r>
              <a:rPr lang="en-US" altLang="en-US"/>
              <a:t>Antiserum, hyperimmune serum, immune globulin, or gamma-globulin</a:t>
            </a:r>
          </a:p>
          <a:p>
            <a:pPr eaLnBrk="1" hangingPunct="1"/>
            <a:r>
              <a:rPr lang="en-US" altLang="en-US"/>
              <a:t>E.g Tetanus immune globulin, Rabies immune globulin.</a:t>
            </a:r>
          </a:p>
          <a:p>
            <a:pPr eaLnBrk="1" hangingPunct="1"/>
            <a:endParaRPr lang="en-US" alt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AA352704-C622-4916-A570-550C99370B99}"/>
              </a:ext>
            </a:extLst>
          </p:cNvPr>
          <p:cNvSpPr>
            <a:spLocks noGrp="1"/>
          </p:cNvSpPr>
          <p:nvPr>
            <p:ph type="title"/>
          </p:nvPr>
        </p:nvSpPr>
        <p:spPr/>
        <p:txBody>
          <a:bodyPr/>
          <a:lstStyle/>
          <a:p>
            <a:pPr eaLnBrk="1" hangingPunct="1"/>
            <a:r>
              <a:rPr lang="en-US" altLang="en-US" b="1"/>
              <a:t>Hypersensitivity</a:t>
            </a:r>
            <a:endParaRPr lang="en-US" altLang="en-US"/>
          </a:p>
        </p:txBody>
      </p:sp>
      <p:sp>
        <p:nvSpPr>
          <p:cNvPr id="125955" name="Content Placeholder 2">
            <a:extLst>
              <a:ext uri="{FF2B5EF4-FFF2-40B4-BE49-F238E27FC236}">
                <a16:creationId xmlns:a16="http://schemas.microsoft.com/office/drawing/2014/main" id="{11283D4C-5ACB-41E8-9B29-7E96FABAA183}"/>
              </a:ext>
            </a:extLst>
          </p:cNvPr>
          <p:cNvSpPr>
            <a:spLocks noGrp="1"/>
          </p:cNvSpPr>
          <p:nvPr>
            <p:ph idx="1"/>
          </p:nvPr>
        </p:nvSpPr>
        <p:spPr>
          <a:xfrm>
            <a:off x="0" y="1935163"/>
            <a:ext cx="9144000" cy="4922837"/>
          </a:xfrm>
        </p:spPr>
        <p:txBody>
          <a:bodyPr/>
          <a:lstStyle/>
          <a:p>
            <a:pPr eaLnBrk="1" hangingPunct="1"/>
            <a:r>
              <a:rPr lang="en-US" altLang="en-US" b="1"/>
              <a:t>Hypersensitivity</a:t>
            </a:r>
            <a:r>
              <a:rPr lang="en-US" altLang="en-US"/>
              <a:t> (also called </a:t>
            </a:r>
            <a:r>
              <a:rPr lang="en-US" altLang="en-US" b="1"/>
              <a:t>hypersensitivity reaction</a:t>
            </a:r>
            <a:r>
              <a:rPr lang="en-US" altLang="en-US"/>
              <a:t> or </a:t>
            </a:r>
            <a:r>
              <a:rPr lang="en-US" altLang="en-US" b="1"/>
              <a:t>intolerance</a:t>
            </a:r>
            <a:r>
              <a:rPr lang="en-US" altLang="en-US"/>
              <a:t>)</a:t>
            </a:r>
          </a:p>
          <a:p>
            <a:pPr eaLnBrk="1" hangingPunct="1"/>
            <a:r>
              <a:rPr lang="en-US" altLang="en-US"/>
              <a:t>It  refers to undesirable reactions produced by the normal immune system, including allergies and autoimmunity. </a:t>
            </a:r>
          </a:p>
          <a:p>
            <a:pPr eaLnBrk="1" hangingPunct="1"/>
            <a:r>
              <a:rPr lang="en-US" altLang="en-US"/>
              <a:t>These reactions may be damaging, uncomfortable, or occasionally fatal.</a:t>
            </a:r>
          </a:p>
          <a:p>
            <a:pPr eaLnBrk="1" hangingPunct="1"/>
            <a:r>
              <a:rPr lang="en-US" altLang="en-US"/>
              <a:t>An excessive or abnormal sensitivity to a substance. </a:t>
            </a:r>
          </a:p>
          <a:p>
            <a:pPr eaLnBrk="1" hangingPunct="1"/>
            <a:r>
              <a:rPr lang="en-US" altLang="en-US"/>
              <a:t>A person who is hypersensitive to a certain drug will often suffer a severe allergic reaction if given the drug.</a:t>
            </a:r>
          </a:p>
          <a:p>
            <a:pPr eaLnBrk="1" hangingPunct="1"/>
            <a:endParaRPr lang="en-US" alt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Users\azab@z\Desktop\images (5).jpg">
            <a:extLst>
              <a:ext uri="{FF2B5EF4-FFF2-40B4-BE49-F238E27FC236}">
                <a16:creationId xmlns:a16="http://schemas.microsoft.com/office/drawing/2014/main" id="{14C17EE5-FD50-4E55-BFD5-6BA9E1E7BC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43200"/>
            <a:ext cx="9144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79" name="Picture 3" descr="C:\Users\azab@z\Desktop\type 1 hypersensitivity reactions.jpg">
            <a:extLst>
              <a:ext uri="{FF2B5EF4-FFF2-40B4-BE49-F238E27FC236}">
                <a16:creationId xmlns:a16="http://schemas.microsoft.com/office/drawing/2014/main" id="{812FB9CD-6F1F-4A35-B846-4BC88569D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Users\azab@z\Desktop\images (4).jpg">
            <a:extLst>
              <a:ext uri="{FF2B5EF4-FFF2-40B4-BE49-F238E27FC236}">
                <a16:creationId xmlns:a16="http://schemas.microsoft.com/office/drawing/2014/main" id="{3365AA04-D6F5-43D6-ADEA-D32A671953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CCA82CA7-0CAF-4156-8CD0-5D8D89A04C60}"/>
              </a:ext>
            </a:extLst>
          </p:cNvPr>
          <p:cNvSpPr/>
          <p:nvPr/>
        </p:nvSpPr>
        <p:spPr>
          <a:xfrm>
            <a:off x="0" y="0"/>
            <a:ext cx="9144000" cy="523220"/>
          </a:xfrm>
          <a:prstGeom prst="rect">
            <a:avLst/>
          </a:prstGeom>
          <a:noFill/>
        </p:spPr>
        <p:txBody>
          <a:bodyPr>
            <a:spAutoFit/>
          </a:bodyPr>
          <a:lstStyle/>
          <a:p>
            <a:pPr algn="ctr" fontAlgn="auto">
              <a:spcBef>
                <a:spcPts val="0"/>
              </a:spcBef>
              <a:spcAft>
                <a:spcPts val="0"/>
              </a:spcAft>
              <a:defRPr/>
            </a:pPr>
            <a:r>
              <a:rPr lang="en-US" sz="2800" b="1" dirty="0">
                <a:ln w="18000">
                  <a:solidFill>
                    <a:schemeClr val="accent2">
                      <a:satMod val="140000"/>
                    </a:schemeClr>
                  </a:solidFill>
                  <a:prstDash val="solid"/>
                  <a:miter lim="800000"/>
                </a:ln>
                <a:effectLst>
                  <a:outerShdw blurRad="25500" dist="23000" dir="7020000" algn="tl">
                    <a:srgbClr val="000000">
                      <a:alpha val="50000"/>
                    </a:srgbClr>
                  </a:outerShdw>
                </a:effectLst>
                <a:latin typeface="+mn-lt"/>
                <a:cs typeface="+mn-cs"/>
              </a:rPr>
              <a:t>TYPES OF HYPERSENSITIVITY REACTIONS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A360F-D2C8-43AD-BC58-4F2416F2F6EA}"/>
              </a:ext>
            </a:extLst>
          </p:cNvPr>
          <p:cNvSpPr>
            <a:spLocks noGrp="1"/>
          </p:cNvSpPr>
          <p:nvPr>
            <p:ph type="title"/>
          </p:nvPr>
        </p:nvSpPr>
        <p:spPr>
          <a:xfrm>
            <a:off x="457200" y="228600"/>
            <a:ext cx="8229600" cy="1619250"/>
          </a:xfrm>
        </p:spPr>
        <p:txBody>
          <a:bodyPr>
            <a:normAutofit fontScale="90000"/>
          </a:bodyPr>
          <a:lstStyle/>
          <a:p>
            <a:pPr eaLnBrk="1" fontAlgn="auto" hangingPunct="1">
              <a:spcAft>
                <a:spcPts val="0"/>
              </a:spcAft>
              <a:defRPr/>
            </a:pPr>
            <a:br>
              <a:rPr lang="en-US" b="1" dirty="0"/>
            </a:br>
            <a:br>
              <a:rPr lang="en-US" b="1" dirty="0"/>
            </a:br>
            <a:br>
              <a:rPr lang="en-US" b="1" dirty="0"/>
            </a:br>
            <a:br>
              <a:rPr lang="en-US" b="1" dirty="0"/>
            </a:br>
            <a:r>
              <a:rPr lang="en-US" b="1" dirty="0"/>
              <a:t>Immediate (type I) hypersensitivity</a:t>
            </a:r>
            <a:endParaRPr lang="en-US" dirty="0"/>
          </a:p>
        </p:txBody>
      </p:sp>
      <p:sp>
        <p:nvSpPr>
          <p:cNvPr id="3" name="Content Placeholder 2">
            <a:extLst>
              <a:ext uri="{FF2B5EF4-FFF2-40B4-BE49-F238E27FC236}">
                <a16:creationId xmlns:a16="http://schemas.microsoft.com/office/drawing/2014/main" id="{70AA7457-487B-493F-B58F-8E02395B4329}"/>
              </a:ext>
            </a:extLst>
          </p:cNvPr>
          <p:cNvSpPr>
            <a:spLocks noGrp="1"/>
          </p:cNvSpPr>
          <p:nvPr>
            <p:ph idx="1"/>
          </p:nvPr>
        </p:nvSpPr>
        <p:spPr>
          <a:xfrm>
            <a:off x="0" y="1935163"/>
            <a:ext cx="9144000" cy="4922837"/>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Immediate hypersensitivity is a rapid </a:t>
            </a:r>
            <a:r>
              <a:rPr lang="en-US" dirty="0" err="1"/>
              <a:t>IgE</a:t>
            </a:r>
            <a:r>
              <a:rPr lang="en-US" dirty="0"/>
              <a:t>- and mast cell-mediated vascular and smooth muscle response that occurs in genetically susceptible individuals upon exposure to certain environmental antigens to which they have been previously exposed.</a:t>
            </a:r>
          </a:p>
          <a:p>
            <a:pPr marL="274320" indent="-274320" eaLnBrk="1" fontAlgn="auto" hangingPunct="1">
              <a:spcAft>
                <a:spcPts val="0"/>
              </a:spcAft>
              <a:buClr>
                <a:schemeClr val="accent3"/>
              </a:buClr>
              <a:buFont typeface="Wingdings 2"/>
              <a:buChar char=""/>
              <a:defRPr/>
            </a:pPr>
            <a:r>
              <a:rPr lang="en-US" dirty="0"/>
              <a:t>These reactions are also known as allergies, and the antigens that instigate these reactions are commonly called allergens. The manifestations of these reactions can range in severity from mild hay fever or allergies to pet dander, to severe anaphylaxis brought on by ingestion of drugs such as penicillin or injection with insect venoms. Allergies are the most common disorders of the immune system and may affect up to 20% of the population.</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a:extLst>
              <a:ext uri="{FF2B5EF4-FFF2-40B4-BE49-F238E27FC236}">
                <a16:creationId xmlns:a16="http://schemas.microsoft.com/office/drawing/2014/main" id="{E8AFA606-DDCA-4403-B33D-61DB8F50A9DF}"/>
              </a:ext>
            </a:extLst>
          </p:cNvPr>
          <p:cNvSpPr>
            <a:spLocks noGrp="1"/>
          </p:cNvSpPr>
          <p:nvPr>
            <p:ph type="title"/>
          </p:nvPr>
        </p:nvSpPr>
        <p:spPr>
          <a:xfrm>
            <a:off x="457200" y="152400"/>
            <a:ext cx="8229600" cy="1143000"/>
          </a:xfrm>
        </p:spPr>
        <p:txBody>
          <a:bodyPr/>
          <a:lstStyle/>
          <a:p>
            <a:pPr eaLnBrk="1" hangingPunct="1"/>
            <a:r>
              <a:rPr lang="en-US" altLang="en-US"/>
              <a:t>Pathophysiology of type 1 HSR</a:t>
            </a:r>
          </a:p>
        </p:txBody>
      </p:sp>
      <p:sp>
        <p:nvSpPr>
          <p:cNvPr id="130051" name="Content Placeholder 2">
            <a:extLst>
              <a:ext uri="{FF2B5EF4-FFF2-40B4-BE49-F238E27FC236}">
                <a16:creationId xmlns:a16="http://schemas.microsoft.com/office/drawing/2014/main" id="{603F89BB-2C34-4893-8939-CE5AD3B56352}"/>
              </a:ext>
            </a:extLst>
          </p:cNvPr>
          <p:cNvSpPr>
            <a:spLocks noGrp="1"/>
          </p:cNvSpPr>
          <p:nvPr>
            <p:ph idx="1"/>
          </p:nvPr>
        </p:nvSpPr>
        <p:spPr>
          <a:xfrm>
            <a:off x="0" y="1447800"/>
            <a:ext cx="9144000" cy="5410200"/>
          </a:xfrm>
        </p:spPr>
        <p:txBody>
          <a:bodyPr/>
          <a:lstStyle/>
          <a:p>
            <a:pPr eaLnBrk="1" hangingPunct="1"/>
            <a:r>
              <a:rPr lang="en-US" altLang="en-US"/>
              <a:t>In type 1 hypersensitivity, an antigen is presented to CD4+ Th2 cells specific to the antigen that stimulate B-cell production of IgE antibodies also specific to the antigen. The difference between a normal infectious immune response and a type 1 hypersensitivity response is that in type 1 hypersensitivity the antibody is IgE instead of IgA, IgG, or IgM.</a:t>
            </a:r>
          </a:p>
          <a:p>
            <a:pPr eaLnBrk="1" hangingPunct="1"/>
            <a:r>
              <a:rPr lang="en-US" altLang="en-US"/>
              <a:t>Type 1 hypersensitivity can be further classified into an immediate and late-phase reaction. The immediate hypersensitivity reaction occurs minutes after exposure and includes release of vaso active amines and lipid mediators, whereas the late-phase reaction occurs 2–4 hours after exposure and includes the release of cytokines.</a:t>
            </a:r>
          </a:p>
          <a:p>
            <a:pPr eaLnBrk="1" hangingPunct="1"/>
            <a:endParaRPr lang="en-US" alt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a:extLst>
              <a:ext uri="{FF2B5EF4-FFF2-40B4-BE49-F238E27FC236}">
                <a16:creationId xmlns:a16="http://schemas.microsoft.com/office/drawing/2014/main" id="{AF971036-32D2-47FD-97F5-F5BE4427C0F6}"/>
              </a:ext>
            </a:extLst>
          </p:cNvPr>
          <p:cNvSpPr>
            <a:spLocks noGrp="1"/>
          </p:cNvSpPr>
          <p:nvPr>
            <p:ph type="title"/>
          </p:nvPr>
        </p:nvSpPr>
        <p:spPr>
          <a:xfrm>
            <a:off x="457200" y="0"/>
            <a:ext cx="8229600" cy="1295400"/>
          </a:xfrm>
        </p:spPr>
        <p:txBody>
          <a:bodyPr/>
          <a:lstStyle/>
          <a:p>
            <a:pPr eaLnBrk="1" hangingPunct="1"/>
            <a:r>
              <a:rPr lang="en-US" altLang="en-US"/>
              <a:t>Examples</a:t>
            </a:r>
          </a:p>
        </p:txBody>
      </p:sp>
      <p:sp>
        <p:nvSpPr>
          <p:cNvPr id="131075" name="Content Placeholder 2">
            <a:extLst>
              <a:ext uri="{FF2B5EF4-FFF2-40B4-BE49-F238E27FC236}">
                <a16:creationId xmlns:a16="http://schemas.microsoft.com/office/drawing/2014/main" id="{5F235268-7663-4281-9585-17457C0C751E}"/>
              </a:ext>
            </a:extLst>
          </p:cNvPr>
          <p:cNvSpPr>
            <a:spLocks noGrp="1"/>
          </p:cNvSpPr>
          <p:nvPr>
            <p:ph idx="1"/>
          </p:nvPr>
        </p:nvSpPr>
        <p:spPr>
          <a:xfrm>
            <a:off x="0" y="1371600"/>
            <a:ext cx="9144000" cy="5486400"/>
          </a:xfrm>
        </p:spPr>
        <p:txBody>
          <a:bodyPr/>
          <a:lstStyle/>
          <a:p>
            <a:pPr eaLnBrk="1" hangingPunct="1"/>
            <a:endParaRPr lang="en-US" altLang="en-US"/>
          </a:p>
          <a:p>
            <a:pPr eaLnBrk="1" hangingPunct="1"/>
            <a:r>
              <a:rPr lang="en-US" altLang="en-US"/>
              <a:t>Allergic asthma</a:t>
            </a:r>
          </a:p>
          <a:p>
            <a:pPr eaLnBrk="1" hangingPunct="1"/>
            <a:r>
              <a:rPr lang="en-US" altLang="en-US"/>
              <a:t>Allergic conjunctivitis</a:t>
            </a:r>
          </a:p>
          <a:p>
            <a:pPr eaLnBrk="1" hangingPunct="1"/>
            <a:r>
              <a:rPr lang="en-US" altLang="en-US"/>
              <a:t>Allergic rhinitis ("hay fever")</a:t>
            </a:r>
          </a:p>
          <a:p>
            <a:pPr eaLnBrk="1" hangingPunct="1"/>
            <a:r>
              <a:rPr lang="en-US" altLang="en-US"/>
              <a:t>Anaphylaxis</a:t>
            </a:r>
          </a:p>
          <a:p>
            <a:pPr eaLnBrk="1" hangingPunct="1"/>
            <a:r>
              <a:rPr lang="en-US" altLang="en-US"/>
              <a:t>Angioedema</a:t>
            </a:r>
          </a:p>
          <a:p>
            <a:pPr eaLnBrk="1" hangingPunct="1"/>
            <a:r>
              <a:rPr lang="en-US" altLang="en-US"/>
              <a:t>Urticaria (hives)</a:t>
            </a:r>
          </a:p>
          <a:p>
            <a:pPr eaLnBrk="1" hangingPunct="1"/>
            <a:r>
              <a:rPr lang="en-US" altLang="en-US"/>
              <a:t>Eosinophilia</a:t>
            </a:r>
          </a:p>
          <a:p>
            <a:pPr eaLnBrk="1" hangingPunct="1"/>
            <a:r>
              <a:rPr lang="en-US" altLang="en-US"/>
              <a:t>Penicillin allergy</a:t>
            </a:r>
          </a:p>
          <a:p>
            <a:pPr eaLnBrk="1" hangingPunct="1"/>
            <a:r>
              <a:rPr lang="en-US" altLang="en-US"/>
              <a:t>Cephalosporin allergy</a:t>
            </a:r>
          </a:p>
          <a:p>
            <a:pPr eaLnBrk="1" hangingPunct="1"/>
            <a:r>
              <a:rPr lang="en-US" altLang="en-US"/>
              <a:t>Food allergy</a:t>
            </a:r>
          </a:p>
          <a:p>
            <a:pPr eaLnBrk="1" hangingPunct="1"/>
            <a:endParaRPr lang="en-US" alt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Users\azab@z\Desktop\230px-Angioedema2010.JPG">
            <a:extLst>
              <a:ext uri="{FF2B5EF4-FFF2-40B4-BE49-F238E27FC236}">
                <a16:creationId xmlns:a16="http://schemas.microsoft.com/office/drawing/2014/main" id="{F237BDAE-E07A-42E4-89F7-DE3DB5CAE6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FC79B88-B9F1-415B-91E2-82F78BCB99D5}"/>
              </a:ext>
            </a:extLst>
          </p:cNvPr>
          <p:cNvSpPr/>
          <p:nvPr/>
        </p:nvSpPr>
        <p:spPr>
          <a:xfrm>
            <a:off x="304800" y="6273225"/>
            <a:ext cx="8316699" cy="584775"/>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en-US" sz="3200" b="1" cap="all" dirty="0">
                <a:ln w="0"/>
                <a:solidFill>
                  <a:srgbClr val="FFFF00"/>
                </a:solidFill>
                <a:effectLst>
                  <a:reflection blurRad="12700" stA="50000" endPos="50000" dist="5000" dir="5400000" sy="-100000" rotWithShape="0"/>
                </a:effectLst>
                <a:latin typeface="+mn-lt"/>
                <a:cs typeface="+mn-cs"/>
              </a:rPr>
              <a:t>Can’t open eyes due to </a:t>
            </a:r>
            <a:r>
              <a:rPr lang="en-US" sz="3200" b="1" cap="all" dirty="0" err="1">
                <a:ln w="0"/>
                <a:solidFill>
                  <a:srgbClr val="FFFF00"/>
                </a:solidFill>
                <a:effectLst>
                  <a:reflection blurRad="12700" stA="50000" endPos="50000" dist="5000" dir="5400000" sy="-100000" rotWithShape="0"/>
                </a:effectLst>
                <a:latin typeface="+mn-lt"/>
                <a:cs typeface="+mn-cs"/>
              </a:rPr>
              <a:t>angioedema</a:t>
            </a:r>
            <a:endParaRPr lang="en-US" sz="3200" b="1" cap="all" dirty="0">
              <a:ln w="0"/>
              <a:solidFill>
                <a:srgbClr val="FFFF00"/>
              </a:solidFill>
              <a:effectLst>
                <a:reflection blurRad="12700" stA="50000" endPos="50000" dist="5000" dir="5400000" sy="-100000" rotWithShape="0"/>
              </a:effectLst>
              <a:latin typeface="+mn-lt"/>
              <a:cs typeface="+mn-cs"/>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0C16D-A943-430C-AB05-E8FC0D6DAE7B}"/>
              </a:ext>
            </a:extLst>
          </p:cNvPr>
          <p:cNvSpPr>
            <a:spLocks noGrp="1"/>
          </p:cNvSpPr>
          <p:nvPr>
            <p:ph type="title"/>
          </p:nvPr>
        </p:nvSpPr>
        <p:spPr>
          <a:xfrm>
            <a:off x="457200" y="457200"/>
            <a:ext cx="8229600" cy="1390650"/>
          </a:xfrm>
        </p:spPr>
        <p:txBody>
          <a:bodyPr>
            <a:normAutofit fontScale="90000"/>
          </a:bodyPr>
          <a:lstStyle/>
          <a:p>
            <a:pPr eaLnBrk="1" fontAlgn="auto" hangingPunct="1">
              <a:spcAft>
                <a:spcPts val="0"/>
              </a:spcAft>
              <a:defRPr/>
            </a:pPr>
            <a:r>
              <a:rPr lang="en-US" b="1" dirty="0"/>
              <a:t>Type 4 - Cell-mediated (Delayed-Type Hypersensitivity, DTH)</a:t>
            </a:r>
            <a:endParaRPr lang="en-US" dirty="0"/>
          </a:p>
        </p:txBody>
      </p:sp>
      <p:sp>
        <p:nvSpPr>
          <p:cNvPr id="3" name="Content Placeholder 2">
            <a:extLst>
              <a:ext uri="{FF2B5EF4-FFF2-40B4-BE49-F238E27FC236}">
                <a16:creationId xmlns:a16="http://schemas.microsoft.com/office/drawing/2014/main" id="{AC3414F3-831D-4B44-8B86-F3C4EEC788C6}"/>
              </a:ext>
            </a:extLst>
          </p:cNvPr>
          <p:cNvSpPr>
            <a:spLocks noGrp="1"/>
          </p:cNvSpPr>
          <p:nvPr>
            <p:ph idx="1"/>
          </p:nvPr>
        </p:nvSpPr>
        <p:spPr>
          <a:xfrm>
            <a:off x="0" y="1935163"/>
            <a:ext cx="9144000" cy="4922837"/>
          </a:xfrm>
        </p:spPr>
        <p:txBody>
          <a:bodyPr>
            <a:normAutofit lnSpcReduction="10000"/>
          </a:bodyPr>
          <a:lstStyle/>
          <a:p>
            <a:pPr marL="274320" indent="-274320" eaLnBrk="1" fontAlgn="auto" hangingPunct="1">
              <a:spcAft>
                <a:spcPts val="0"/>
              </a:spcAft>
              <a:buClr>
                <a:schemeClr val="accent3"/>
              </a:buClr>
              <a:buFont typeface="Wingdings 2"/>
              <a:buNone/>
              <a:defRPr/>
            </a:pPr>
            <a:br>
              <a:rPr lang="en-US" b="1" dirty="0"/>
            </a:br>
            <a:endParaRPr lang="en-US" b="1" dirty="0"/>
          </a:p>
          <a:p>
            <a:pPr marL="274320" indent="-274320" eaLnBrk="1" fontAlgn="auto" hangingPunct="1">
              <a:spcAft>
                <a:spcPts val="0"/>
              </a:spcAft>
              <a:buClr>
                <a:schemeClr val="accent3"/>
              </a:buClr>
              <a:buFont typeface="Wingdings 2"/>
              <a:buChar char=""/>
              <a:defRPr/>
            </a:pPr>
            <a:r>
              <a:rPr lang="en-US" dirty="0"/>
              <a:t>Type 4 hypersensitivity reactions are often called delayed type as the reaction takes two to three days to develop. Unlike the other types, it is not antibody mediated but rather is a type of cell-mediated response.</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CD8+ </a:t>
            </a:r>
            <a:r>
              <a:rPr lang="en-US" dirty="0" err="1"/>
              <a:t>cytotoxic</a:t>
            </a:r>
            <a:r>
              <a:rPr lang="en-US" dirty="0"/>
              <a:t> T cells and CD4+ helper T cells </a:t>
            </a:r>
            <a:r>
              <a:rPr lang="en-US" dirty="0" err="1"/>
              <a:t>recognise</a:t>
            </a:r>
            <a:r>
              <a:rPr lang="en-US" dirty="0"/>
              <a:t> antigen in a complex with either type 1 or type 2 major </a:t>
            </a:r>
            <a:r>
              <a:rPr lang="en-US" dirty="0" err="1"/>
              <a:t>histocompatibility</a:t>
            </a:r>
            <a:r>
              <a:rPr lang="en-US" dirty="0"/>
              <a:t> complex. The antigen-presenting cells in this case are macrophages which secrete IL-1, which stimulates the proliferation of further CD4+ T cells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a:extLst>
              <a:ext uri="{FF2B5EF4-FFF2-40B4-BE49-F238E27FC236}">
                <a16:creationId xmlns:a16="http://schemas.microsoft.com/office/drawing/2014/main" id="{91A7017C-15EB-4EA9-8CB9-12D01046662C}"/>
              </a:ext>
            </a:extLst>
          </p:cNvPr>
          <p:cNvSpPr>
            <a:spLocks noGrp="1"/>
          </p:cNvSpPr>
          <p:nvPr>
            <p:ph type="title"/>
          </p:nvPr>
        </p:nvSpPr>
        <p:spPr/>
        <p:txBody>
          <a:bodyPr/>
          <a:lstStyle/>
          <a:p>
            <a:pPr eaLnBrk="1" hangingPunct="1"/>
            <a:endParaRPr lang="en-US" altLang="en-US"/>
          </a:p>
        </p:txBody>
      </p:sp>
      <p:sp>
        <p:nvSpPr>
          <p:cNvPr id="134147" name="Content Placeholder 2">
            <a:extLst>
              <a:ext uri="{FF2B5EF4-FFF2-40B4-BE49-F238E27FC236}">
                <a16:creationId xmlns:a16="http://schemas.microsoft.com/office/drawing/2014/main" id="{4D59ACDC-459E-4A69-8AAA-77923397D10D}"/>
              </a:ext>
            </a:extLst>
          </p:cNvPr>
          <p:cNvSpPr>
            <a:spLocks noGrp="1"/>
          </p:cNvSpPr>
          <p:nvPr>
            <p:ph idx="1"/>
          </p:nvPr>
        </p:nvSpPr>
        <p:spPr>
          <a:xfrm>
            <a:off x="0" y="1935163"/>
            <a:ext cx="9144000" cy="4922837"/>
          </a:xfrm>
        </p:spPr>
        <p:txBody>
          <a:bodyPr/>
          <a:lstStyle/>
          <a:p>
            <a:pPr eaLnBrk="1" hangingPunct="1">
              <a:buFont typeface="Wingdings 2" panose="05020102010507070707" pitchFamily="18" charset="2"/>
              <a:buNone/>
            </a:pPr>
            <a:endParaRPr lang="en-US" altLang="en-US"/>
          </a:p>
          <a:p>
            <a:pPr eaLnBrk="1" hangingPunct="1"/>
            <a:r>
              <a:rPr lang="en-US" altLang="en-US"/>
              <a:t>CD4+ T cells secrete IL-2 and interferon gamma, further inducing the release of other cytokines, thus mediating the immune response.</a:t>
            </a:r>
          </a:p>
          <a:p>
            <a:pPr eaLnBrk="1" hangingPunct="1"/>
            <a:endParaRPr lang="en-US" altLang="en-US"/>
          </a:p>
          <a:p>
            <a:pPr eaLnBrk="1" hangingPunct="1"/>
            <a:r>
              <a:rPr lang="en-US" altLang="en-US"/>
              <a:t>MHC 1 or  MHC 2+ANTIGEN&gt; RECOGNITION BY CD4+ or CD8+ HELPER T CELLS&gt; macrophages release IL-1 &gt; proliferation of further CD4+ &gt; release of IL-2 &amp; interferon gamma &gt; dealed immune response is produced</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A6149-0D1D-4A24-A47E-CDDEF9D59F09}"/>
              </a:ext>
            </a:extLst>
          </p:cNvPr>
          <p:cNvSpPr>
            <a:spLocks noGrp="1"/>
          </p:cNvSpPr>
          <p:nvPr>
            <p:ph type="ctrTitle"/>
          </p:nvPr>
        </p:nvSpPr>
        <p:spPr>
          <a:ln>
            <a:miter lim="800000"/>
            <a:headEnd/>
            <a:tailEnd/>
          </a:ln>
        </p:spPr>
        <p:txBody>
          <a:bodyPr/>
          <a:lstStyle/>
          <a:p>
            <a:pPr eaLnBrk="1" fontAlgn="auto" hangingPunct="1">
              <a:spcAft>
                <a:spcPts val="0"/>
              </a:spcAft>
              <a:defRPr/>
            </a:pPr>
            <a:r>
              <a:rPr lang="en-US" dirty="0"/>
              <a:t>UNIT # IV</a:t>
            </a:r>
          </a:p>
        </p:txBody>
      </p:sp>
      <p:sp>
        <p:nvSpPr>
          <p:cNvPr id="135171" name="Subtitle 2">
            <a:extLst>
              <a:ext uri="{FF2B5EF4-FFF2-40B4-BE49-F238E27FC236}">
                <a16:creationId xmlns:a16="http://schemas.microsoft.com/office/drawing/2014/main" id="{57FE2FC1-3A84-4449-80F6-1F3E157ED5B9}"/>
              </a:ext>
            </a:extLst>
          </p:cNvPr>
          <p:cNvSpPr>
            <a:spLocks noGrp="1"/>
          </p:cNvSpPr>
          <p:nvPr>
            <p:ph type="subTitle" idx="1"/>
          </p:nvPr>
        </p:nvSpPr>
        <p:spPr>
          <a:xfrm>
            <a:off x="533400" y="3228975"/>
            <a:ext cx="7854950" cy="1752600"/>
          </a:xfrm>
        </p:spPr>
        <p:txBody>
          <a:bodyPr/>
          <a:lstStyle/>
          <a:p>
            <a:pPr marR="0" eaLnBrk="1" hangingPunct="1"/>
            <a:r>
              <a:rPr lang="en-US" altLang="en-US"/>
              <a:t>CLINICAL &amp; SURGICAL ASEPSIS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919AA-81D9-48C7-BCFB-5024B2AF8B2A}"/>
              </a:ext>
            </a:extLst>
          </p:cNvPr>
          <p:cNvSpPr>
            <a:spLocks noGrp="1"/>
          </p:cNvSpPr>
          <p:nvPr>
            <p:ph type="title"/>
          </p:nvPr>
        </p:nvSpPr>
        <p:spPr>
          <a:xfrm>
            <a:off x="457200" y="228600"/>
            <a:ext cx="8229600" cy="1219200"/>
          </a:xfrm>
        </p:spPr>
        <p:txBody>
          <a:bodyPr>
            <a:normAutofit fontScale="90000"/>
          </a:bodyPr>
          <a:lstStyle/>
          <a:p>
            <a:pPr eaLnBrk="1" fontAlgn="auto" hangingPunct="1">
              <a:spcAft>
                <a:spcPts val="0"/>
              </a:spcAft>
              <a:defRPr/>
            </a:pPr>
            <a:r>
              <a:rPr lang="en-US" dirty="0"/>
              <a:t>SIX STEPS OF CHAIN OF INFECTION</a:t>
            </a:r>
          </a:p>
        </p:txBody>
      </p:sp>
      <p:sp>
        <p:nvSpPr>
          <p:cNvPr id="3" name="Content Placeholder 2">
            <a:extLst>
              <a:ext uri="{FF2B5EF4-FFF2-40B4-BE49-F238E27FC236}">
                <a16:creationId xmlns:a16="http://schemas.microsoft.com/office/drawing/2014/main" id="{CD1E4484-D22C-49F6-95FF-29B4EC93EBA7}"/>
              </a:ext>
            </a:extLst>
          </p:cNvPr>
          <p:cNvSpPr>
            <a:spLocks noGrp="1"/>
          </p:cNvSpPr>
          <p:nvPr>
            <p:ph idx="1"/>
          </p:nvPr>
        </p:nvSpPr>
        <p:spPr>
          <a:xfrm>
            <a:off x="0" y="1600200"/>
            <a:ext cx="9144000" cy="5257800"/>
          </a:xfrm>
        </p:spPr>
        <p:txBody>
          <a:bodyPr>
            <a:normAutofit lnSpcReduction="10000"/>
          </a:bodyPr>
          <a:lstStyle/>
          <a:p>
            <a:pPr marL="274320" indent="-274320" eaLnBrk="1" fontAlgn="t" hangingPunct="1">
              <a:spcAft>
                <a:spcPts val="0"/>
              </a:spcAft>
              <a:buClr>
                <a:schemeClr val="accent3"/>
              </a:buClr>
              <a:buFont typeface="Wingdings 2"/>
              <a:buChar char=""/>
              <a:defRPr/>
            </a:pPr>
            <a:r>
              <a:rPr lang="en-US" b="1" dirty="0"/>
              <a:t>Elements in the cycle of infection.</a:t>
            </a:r>
          </a:p>
          <a:p>
            <a:pPr marL="274320" indent="-274320" eaLnBrk="1" fontAlgn="t" hangingPunct="1">
              <a:spcAft>
                <a:spcPts val="0"/>
              </a:spcAft>
              <a:buClr>
                <a:schemeClr val="accent3"/>
              </a:buClr>
              <a:buFont typeface="Wingdings 2"/>
              <a:buChar char=""/>
              <a:defRPr/>
            </a:pPr>
            <a:r>
              <a:rPr lang="en-US" dirty="0"/>
              <a:t>1. </a:t>
            </a:r>
            <a:r>
              <a:rPr lang="en-US" b="1" i="1" u="sng" dirty="0"/>
              <a:t>Infectious Agent</a:t>
            </a:r>
          </a:p>
          <a:p>
            <a:pPr marL="640080" lvl="1" indent="-246888" eaLnBrk="1" fontAlgn="t" hangingPunct="1">
              <a:spcAft>
                <a:spcPts val="0"/>
              </a:spcAft>
              <a:buFont typeface="Wingdings 2"/>
              <a:buChar char=""/>
              <a:defRPr/>
            </a:pPr>
            <a:r>
              <a:rPr lang="en-US" dirty="0"/>
              <a:t>When germs enter the body, they can cause illness.</a:t>
            </a:r>
          </a:p>
          <a:p>
            <a:pPr marL="640080" lvl="1" indent="-246888" eaLnBrk="1" fontAlgn="t" hangingPunct="1">
              <a:spcAft>
                <a:spcPts val="0"/>
              </a:spcAft>
              <a:buFont typeface="Wingdings 2"/>
              <a:buChar char=""/>
              <a:defRPr/>
            </a:pPr>
            <a:r>
              <a:rPr lang="en-US" dirty="0" err="1"/>
              <a:t>Eg</a:t>
            </a:r>
            <a:r>
              <a:rPr lang="en-US" dirty="0"/>
              <a:t>. Bacteria, virus, fungi, protozoa, </a:t>
            </a:r>
            <a:r>
              <a:rPr lang="en-US" dirty="0" err="1"/>
              <a:t>helminths</a:t>
            </a:r>
            <a:r>
              <a:rPr lang="en-US" dirty="0"/>
              <a:t>.</a:t>
            </a:r>
          </a:p>
          <a:p>
            <a:pPr marL="274320" indent="-274320" eaLnBrk="1" fontAlgn="t" hangingPunct="1">
              <a:spcAft>
                <a:spcPts val="0"/>
              </a:spcAft>
              <a:buClr>
                <a:schemeClr val="accent3"/>
              </a:buClr>
              <a:buFont typeface="Wingdings 2"/>
              <a:buChar char=""/>
              <a:defRPr/>
            </a:pPr>
            <a:r>
              <a:rPr lang="en-US" dirty="0"/>
              <a:t>2. </a:t>
            </a:r>
            <a:r>
              <a:rPr lang="en-US" b="1" i="1" u="sng" dirty="0"/>
              <a:t>Reservoir</a:t>
            </a:r>
          </a:p>
          <a:p>
            <a:pPr marL="640080" lvl="1" indent="-246888" eaLnBrk="1" fontAlgn="t" hangingPunct="1">
              <a:spcAft>
                <a:spcPts val="0"/>
              </a:spcAft>
              <a:buFont typeface="Wingdings 2"/>
              <a:buChar char=""/>
              <a:defRPr/>
            </a:pPr>
            <a:r>
              <a:rPr lang="en-US" dirty="0"/>
              <a:t>Where germs normally live and multiply in</a:t>
            </a:r>
          </a:p>
          <a:p>
            <a:pPr marL="640080" lvl="1" indent="-246888" eaLnBrk="1" fontAlgn="t" hangingPunct="1">
              <a:spcAft>
                <a:spcPts val="0"/>
              </a:spcAft>
              <a:buFont typeface="Wingdings 2"/>
              <a:buChar char=""/>
              <a:defRPr/>
            </a:pPr>
            <a:r>
              <a:rPr lang="en-US" dirty="0" err="1"/>
              <a:t>Eg</a:t>
            </a:r>
            <a:r>
              <a:rPr lang="en-US" dirty="0"/>
              <a:t> Humans, Contaminated food, water, toys, sports equipment, Insects, animals, soil etc.</a:t>
            </a:r>
          </a:p>
          <a:p>
            <a:pPr marL="274320" indent="-274320" eaLnBrk="1" fontAlgn="t" hangingPunct="1">
              <a:spcAft>
                <a:spcPts val="0"/>
              </a:spcAft>
              <a:buClr>
                <a:schemeClr val="accent3"/>
              </a:buClr>
              <a:buFont typeface="Wingdings 2"/>
              <a:buChar char=""/>
              <a:defRPr/>
            </a:pPr>
            <a:r>
              <a:rPr lang="en-US" b="1" i="1" u="sng" dirty="0"/>
              <a:t>3. Portal of Exit</a:t>
            </a:r>
          </a:p>
          <a:p>
            <a:pPr marL="640080" lvl="1" indent="-246888" eaLnBrk="1" fontAlgn="t" hangingPunct="1">
              <a:spcAft>
                <a:spcPts val="0"/>
              </a:spcAft>
              <a:buFont typeface="Wingdings 2"/>
              <a:buChar char=""/>
              <a:defRPr/>
            </a:pPr>
            <a:r>
              <a:rPr lang="en-US" dirty="0"/>
              <a:t>How germs leave the body</a:t>
            </a:r>
          </a:p>
          <a:p>
            <a:pPr marL="640080" lvl="1" indent="-246888" eaLnBrk="1" fontAlgn="t" hangingPunct="1">
              <a:spcAft>
                <a:spcPts val="0"/>
              </a:spcAft>
              <a:buFont typeface="Wingdings 2"/>
              <a:buChar char=""/>
              <a:defRPr/>
            </a:pPr>
            <a:r>
              <a:rPr lang="en-US" dirty="0" err="1"/>
              <a:t>Eg</a:t>
            </a:r>
            <a:r>
              <a:rPr lang="en-US" dirty="0"/>
              <a:t> Respiratory tract, Intestinal tract, Urinary/genitourinary tract, Open wounds, Blood and body fluids.</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75037-18B4-4B58-835E-85F84EC8CC37}"/>
              </a:ext>
            </a:extLst>
          </p:cNvPr>
          <p:cNvSpPr>
            <a:spLocks noGrp="1"/>
          </p:cNvSpPr>
          <p:nvPr>
            <p:ph type="title"/>
          </p:nvPr>
        </p:nvSpPr>
        <p:spPr>
          <a:xfrm>
            <a:off x="457200" y="152400"/>
            <a:ext cx="8229600" cy="1219200"/>
          </a:xfrm>
        </p:spPr>
        <p:txBody>
          <a:bodyPr>
            <a:normAutofit fontScale="90000"/>
          </a:bodyPr>
          <a:lstStyle/>
          <a:p>
            <a:pPr eaLnBrk="1" fontAlgn="auto" hangingPunct="1">
              <a:spcAft>
                <a:spcPts val="0"/>
              </a:spcAft>
              <a:defRPr/>
            </a:pPr>
            <a:r>
              <a:rPr lang="en-US" dirty="0"/>
              <a:t>SIX STEPS OF CHAIN OF INFECTION</a:t>
            </a:r>
          </a:p>
        </p:txBody>
      </p:sp>
      <p:sp>
        <p:nvSpPr>
          <p:cNvPr id="3" name="Content Placeholder 2">
            <a:extLst>
              <a:ext uri="{FF2B5EF4-FFF2-40B4-BE49-F238E27FC236}">
                <a16:creationId xmlns:a16="http://schemas.microsoft.com/office/drawing/2014/main" id="{4E0BA7EA-7E58-4335-B26A-3881BBCEA17D}"/>
              </a:ext>
            </a:extLst>
          </p:cNvPr>
          <p:cNvSpPr>
            <a:spLocks noGrp="1"/>
          </p:cNvSpPr>
          <p:nvPr>
            <p:ph idx="1"/>
          </p:nvPr>
        </p:nvSpPr>
        <p:spPr>
          <a:xfrm>
            <a:off x="0" y="1752600"/>
            <a:ext cx="9144000" cy="5105400"/>
          </a:xfrm>
        </p:spPr>
        <p:txBody>
          <a:bodyPr>
            <a:normAutofit lnSpcReduction="10000"/>
          </a:bodyPr>
          <a:lstStyle/>
          <a:p>
            <a:pPr marL="274320" indent="-274320" eaLnBrk="1" fontAlgn="t" hangingPunct="1">
              <a:spcAft>
                <a:spcPts val="0"/>
              </a:spcAft>
              <a:buClr>
                <a:schemeClr val="accent3"/>
              </a:buClr>
              <a:buFont typeface="Wingdings 2"/>
              <a:buChar char=""/>
              <a:defRPr/>
            </a:pPr>
            <a:r>
              <a:rPr lang="en-US" b="1" i="1" u="sng" dirty="0"/>
              <a:t>4. Transmission</a:t>
            </a:r>
          </a:p>
          <a:p>
            <a:pPr marL="274320" indent="-274320" eaLnBrk="1" fontAlgn="t" hangingPunct="1">
              <a:spcAft>
                <a:spcPts val="0"/>
              </a:spcAft>
              <a:buClr>
                <a:schemeClr val="accent3"/>
              </a:buClr>
              <a:buFont typeface="Wingdings 2"/>
              <a:buChar char=""/>
              <a:defRPr/>
            </a:pPr>
            <a:r>
              <a:rPr lang="en-US" dirty="0"/>
              <a:t>How germs are spread</a:t>
            </a:r>
          </a:p>
          <a:p>
            <a:pPr marL="640080" lvl="1" indent="-246888" eaLnBrk="1" fontAlgn="t" hangingPunct="1">
              <a:spcAft>
                <a:spcPts val="0"/>
              </a:spcAft>
              <a:buFont typeface="Wingdings 2"/>
              <a:buChar char=""/>
              <a:defRPr/>
            </a:pPr>
            <a:r>
              <a:rPr lang="en-US" dirty="0"/>
              <a:t>Direct physical contact</a:t>
            </a:r>
          </a:p>
          <a:p>
            <a:pPr marL="640080" lvl="1" indent="-246888" eaLnBrk="1" fontAlgn="t" hangingPunct="1">
              <a:spcAft>
                <a:spcPts val="0"/>
              </a:spcAft>
              <a:buFont typeface="Wingdings 2"/>
              <a:buChar char=""/>
              <a:defRPr/>
            </a:pPr>
            <a:r>
              <a:rPr lang="en-US" dirty="0"/>
              <a:t>Respiratory droplet</a:t>
            </a:r>
          </a:p>
          <a:p>
            <a:pPr marL="640080" lvl="1" indent="-246888" eaLnBrk="1" fontAlgn="t" hangingPunct="1">
              <a:spcAft>
                <a:spcPts val="0"/>
              </a:spcAft>
              <a:buFont typeface="Wingdings 2"/>
              <a:buChar char=""/>
              <a:defRPr/>
            </a:pPr>
            <a:r>
              <a:rPr lang="en-US" dirty="0"/>
              <a:t>Stool (fecal-oral route)</a:t>
            </a:r>
          </a:p>
          <a:p>
            <a:pPr marL="640080" lvl="1" indent="-246888" eaLnBrk="1" fontAlgn="t" hangingPunct="1">
              <a:spcAft>
                <a:spcPts val="0"/>
              </a:spcAft>
              <a:buFont typeface="Wingdings 2"/>
              <a:buChar char=""/>
              <a:defRPr/>
            </a:pPr>
            <a:r>
              <a:rPr lang="en-US" dirty="0"/>
              <a:t>Contact with blood/body fluids</a:t>
            </a:r>
          </a:p>
          <a:p>
            <a:pPr marL="640080" lvl="1" indent="-246888" eaLnBrk="1" fontAlgn="t" hangingPunct="1">
              <a:spcAft>
                <a:spcPts val="0"/>
              </a:spcAft>
              <a:buFont typeface="Wingdings 2"/>
              <a:buChar char=""/>
              <a:defRPr/>
            </a:pPr>
            <a:r>
              <a:rPr lang="en-US" dirty="0"/>
              <a:t>Indirect contact</a:t>
            </a:r>
          </a:p>
          <a:p>
            <a:pPr marL="640080" lvl="1" indent="-246888" eaLnBrk="1" fontAlgn="t" hangingPunct="1">
              <a:spcAft>
                <a:spcPts val="0"/>
              </a:spcAft>
              <a:buFont typeface="Wingdings 2"/>
              <a:buChar char=""/>
              <a:defRPr/>
            </a:pPr>
            <a:r>
              <a:rPr lang="en-US" dirty="0"/>
              <a:t>Needle stick injury</a:t>
            </a:r>
          </a:p>
          <a:p>
            <a:pPr marL="640080" lvl="1" indent="-246888" eaLnBrk="1" fontAlgn="t" hangingPunct="1">
              <a:spcAft>
                <a:spcPts val="0"/>
              </a:spcAft>
              <a:buFont typeface="Wingdings 2"/>
              <a:buChar char=""/>
              <a:defRPr/>
            </a:pPr>
            <a:r>
              <a:rPr lang="en-US" dirty="0"/>
              <a:t>Ingestion of contaminated food and water</a:t>
            </a:r>
          </a:p>
          <a:p>
            <a:pPr marL="640080" lvl="1" indent="-246888" eaLnBrk="1" fontAlgn="t" hangingPunct="1">
              <a:spcAft>
                <a:spcPts val="0"/>
              </a:spcAft>
              <a:buFont typeface="Wingdings 2"/>
              <a:buChar char=""/>
              <a:defRPr/>
            </a:pPr>
            <a:r>
              <a:rPr lang="en-US" dirty="0"/>
              <a:t>Contaminated dust particles</a:t>
            </a:r>
          </a:p>
          <a:p>
            <a:pPr marL="640080" lvl="1" indent="-246888" eaLnBrk="1" fontAlgn="t" hangingPunct="1">
              <a:spcAft>
                <a:spcPts val="0"/>
              </a:spcAft>
              <a:buFont typeface="Wingdings 2"/>
              <a:buChar char=""/>
              <a:defRPr/>
            </a:pPr>
            <a:r>
              <a:rPr lang="en-US" dirty="0"/>
              <a:t>Contaminated objects</a:t>
            </a:r>
          </a:p>
          <a:p>
            <a:pPr marL="640080" lvl="1" indent="-246888" eaLnBrk="1" fontAlgn="t" hangingPunct="1">
              <a:spcAft>
                <a:spcPts val="0"/>
              </a:spcAft>
              <a:buFont typeface="Wingdings 2"/>
              <a:buChar char=""/>
              <a:defRPr/>
            </a:pPr>
            <a:r>
              <a:rPr lang="en-US" dirty="0"/>
              <a:t>Insects/animals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B9F65-9A9D-4950-811D-7ADA2B07FFF6}"/>
              </a:ext>
            </a:extLst>
          </p:cNvPr>
          <p:cNvSpPr>
            <a:spLocks noGrp="1"/>
          </p:cNvSpPr>
          <p:nvPr>
            <p:ph type="title"/>
          </p:nvPr>
        </p:nvSpPr>
        <p:spPr>
          <a:xfrm>
            <a:off x="457200" y="304800"/>
            <a:ext cx="8229600" cy="1066800"/>
          </a:xfrm>
        </p:spPr>
        <p:txBody>
          <a:bodyPr>
            <a:normAutofit fontScale="90000"/>
          </a:bodyPr>
          <a:lstStyle/>
          <a:p>
            <a:pPr eaLnBrk="1" fontAlgn="auto" hangingPunct="1">
              <a:spcAft>
                <a:spcPts val="0"/>
              </a:spcAft>
              <a:defRPr/>
            </a:pPr>
            <a:r>
              <a:rPr lang="en-US" dirty="0"/>
              <a:t>SIX STEPS OF CHAIN OF INFECTION</a:t>
            </a:r>
          </a:p>
        </p:txBody>
      </p:sp>
      <p:sp>
        <p:nvSpPr>
          <p:cNvPr id="3" name="Content Placeholder 2">
            <a:extLst>
              <a:ext uri="{FF2B5EF4-FFF2-40B4-BE49-F238E27FC236}">
                <a16:creationId xmlns:a16="http://schemas.microsoft.com/office/drawing/2014/main" id="{4D6B2614-2F5E-4C2B-9A62-E132461C4F48}"/>
              </a:ext>
            </a:extLst>
          </p:cNvPr>
          <p:cNvSpPr>
            <a:spLocks noGrp="1"/>
          </p:cNvSpPr>
          <p:nvPr>
            <p:ph idx="1"/>
          </p:nvPr>
        </p:nvSpPr>
        <p:spPr>
          <a:xfrm>
            <a:off x="0" y="1828800"/>
            <a:ext cx="9144000" cy="5029200"/>
          </a:xfrm>
        </p:spPr>
        <p:txBody>
          <a:bodyPr>
            <a:normAutofit fontScale="85000" lnSpcReduction="20000"/>
          </a:bodyPr>
          <a:lstStyle/>
          <a:p>
            <a:pPr marL="274320" indent="-274320" eaLnBrk="1" fontAlgn="t" hangingPunct="1">
              <a:spcAft>
                <a:spcPts val="0"/>
              </a:spcAft>
              <a:buClr>
                <a:schemeClr val="accent3"/>
              </a:buClr>
              <a:buFont typeface="Wingdings 2"/>
              <a:buChar char=""/>
              <a:defRPr/>
            </a:pPr>
            <a:r>
              <a:rPr lang="en-US" b="1" i="1" u="sng" dirty="0"/>
              <a:t>5. Portal of Entry.</a:t>
            </a:r>
          </a:p>
          <a:p>
            <a:pPr marL="274320" indent="-274320" eaLnBrk="1" fontAlgn="t" hangingPunct="1">
              <a:spcAft>
                <a:spcPts val="0"/>
              </a:spcAft>
              <a:buClr>
                <a:schemeClr val="accent3"/>
              </a:buClr>
              <a:buFont typeface="Wingdings 2"/>
              <a:buChar char=""/>
              <a:defRPr/>
            </a:pPr>
            <a:r>
              <a:rPr lang="en-US" dirty="0"/>
              <a:t>How germs enter the body</a:t>
            </a:r>
          </a:p>
          <a:p>
            <a:pPr marL="640080" lvl="1" indent="-246888" eaLnBrk="1" fontAlgn="t" hangingPunct="1">
              <a:spcAft>
                <a:spcPts val="0"/>
              </a:spcAft>
              <a:buFont typeface="Wingdings 2"/>
              <a:buChar char=""/>
              <a:defRPr/>
            </a:pPr>
            <a:r>
              <a:rPr lang="en-US" dirty="0"/>
              <a:t>Respiratory tract</a:t>
            </a:r>
          </a:p>
          <a:p>
            <a:pPr marL="640080" lvl="1" indent="-246888" eaLnBrk="1" fontAlgn="t" hangingPunct="1">
              <a:spcAft>
                <a:spcPts val="0"/>
              </a:spcAft>
              <a:buFont typeface="Wingdings 2"/>
              <a:buChar char=""/>
              <a:defRPr/>
            </a:pPr>
            <a:r>
              <a:rPr lang="en-US" dirty="0"/>
              <a:t>Intestinal tract</a:t>
            </a:r>
          </a:p>
          <a:p>
            <a:pPr marL="640080" lvl="1" indent="-246888" eaLnBrk="1" fontAlgn="t" hangingPunct="1">
              <a:spcAft>
                <a:spcPts val="0"/>
              </a:spcAft>
              <a:buFont typeface="Wingdings 2"/>
              <a:buChar char=""/>
              <a:defRPr/>
            </a:pPr>
            <a:r>
              <a:rPr lang="en-US" dirty="0"/>
              <a:t>Urinary/genitourinary tract</a:t>
            </a:r>
          </a:p>
          <a:p>
            <a:pPr marL="640080" lvl="1" indent="-246888" eaLnBrk="1" fontAlgn="t" hangingPunct="1">
              <a:spcAft>
                <a:spcPts val="0"/>
              </a:spcAft>
              <a:buFont typeface="Wingdings 2"/>
              <a:buChar char=""/>
              <a:defRPr/>
            </a:pPr>
            <a:r>
              <a:rPr lang="en-US" dirty="0"/>
              <a:t>Open wounds</a:t>
            </a:r>
          </a:p>
          <a:p>
            <a:pPr marL="640080" lvl="1" indent="-246888" eaLnBrk="1" fontAlgn="t" hangingPunct="1">
              <a:spcAft>
                <a:spcPts val="0"/>
              </a:spcAft>
              <a:buFont typeface="Wingdings 2"/>
              <a:buChar char=""/>
              <a:defRPr/>
            </a:pPr>
            <a:r>
              <a:rPr lang="en-US" dirty="0"/>
              <a:t>Mucus membrane, e.g. eye, mouth</a:t>
            </a:r>
          </a:p>
          <a:p>
            <a:pPr marL="274320" indent="-274320" eaLnBrk="1" fontAlgn="t" hangingPunct="1">
              <a:spcAft>
                <a:spcPts val="0"/>
              </a:spcAft>
              <a:buClr>
                <a:schemeClr val="accent3"/>
              </a:buClr>
              <a:buFont typeface="Wingdings 2"/>
              <a:buChar char=""/>
              <a:defRPr/>
            </a:pPr>
            <a:r>
              <a:rPr lang="en-US" b="1" i="1" u="sng" dirty="0"/>
              <a:t>6. Susceptible Host</a:t>
            </a:r>
          </a:p>
          <a:p>
            <a:pPr marL="640080" lvl="1" indent="-246888" eaLnBrk="1" fontAlgn="t" hangingPunct="1">
              <a:spcAft>
                <a:spcPts val="0"/>
              </a:spcAft>
              <a:buFont typeface="Wingdings 2"/>
              <a:buChar char=""/>
              <a:defRPr/>
            </a:pPr>
            <a:r>
              <a:rPr lang="en-US" dirty="0"/>
              <a:t>A person who gets an infection because he/she is unable to successfully fight the infection Infants, elderly and debilitated.</a:t>
            </a:r>
          </a:p>
          <a:p>
            <a:pPr marL="640080" lvl="1" indent="-246888" eaLnBrk="1" fontAlgn="t" hangingPunct="1">
              <a:spcAft>
                <a:spcPts val="0"/>
              </a:spcAft>
              <a:buFont typeface="Wingdings 2"/>
              <a:buChar char=""/>
              <a:defRPr/>
            </a:pPr>
            <a:r>
              <a:rPr lang="en-US" dirty="0"/>
              <a:t>Persons who are ill.</a:t>
            </a:r>
          </a:p>
          <a:p>
            <a:pPr marL="640080" lvl="1" indent="-246888" eaLnBrk="1" fontAlgn="t" hangingPunct="1">
              <a:spcAft>
                <a:spcPts val="0"/>
              </a:spcAft>
              <a:buFont typeface="Wingdings 2"/>
              <a:buChar char=""/>
              <a:defRPr/>
            </a:pPr>
            <a:r>
              <a:rPr lang="en-US" dirty="0"/>
              <a:t>Children who are not fully immunized or have underdeveloped immune systems.</a:t>
            </a:r>
          </a:p>
          <a:p>
            <a:pPr marL="640080" lvl="1" indent="-246888" eaLnBrk="1" fontAlgn="t" hangingPunct="1">
              <a:spcAft>
                <a:spcPts val="0"/>
              </a:spcAft>
              <a:buFont typeface="Wingdings 2"/>
              <a:buChar char=""/>
              <a:defRPr/>
            </a:pPr>
            <a:r>
              <a:rPr lang="en-US" dirty="0"/>
              <a:t>Persons taking certain drugs that lower their defenses against germs.</a:t>
            </a:r>
          </a:p>
          <a:p>
            <a:pPr marL="640080" lvl="1" indent="-246888" eaLnBrk="1" fontAlgn="t" hangingPunct="1">
              <a:spcAft>
                <a:spcPts val="0"/>
              </a:spcAft>
              <a:buFont typeface="Wingdings 2"/>
              <a:buChar char=""/>
              <a:defRPr/>
            </a:pPr>
            <a:r>
              <a:rPr lang="en-US" dirty="0"/>
              <a:t>Persons with underlying disease conditions that lower their defense against other germs.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a:extLst>
              <a:ext uri="{FF2B5EF4-FFF2-40B4-BE49-F238E27FC236}">
                <a16:creationId xmlns:a16="http://schemas.microsoft.com/office/drawing/2014/main" id="{AA015DDB-44A2-4B57-B10E-8F3649F129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22AC9-DE01-4D17-83A5-2B653118C55F}"/>
              </a:ext>
            </a:extLst>
          </p:cNvPr>
          <p:cNvSpPr>
            <a:spLocks noGrp="1"/>
          </p:cNvSpPr>
          <p:nvPr>
            <p:ph type="title"/>
          </p:nvPr>
        </p:nvSpPr>
        <p:spPr/>
        <p:txBody>
          <a:bodyPr>
            <a:normAutofit fontScale="90000"/>
          </a:bodyPr>
          <a:lstStyle/>
          <a:p>
            <a:pPr eaLnBrk="1" fontAlgn="auto" hangingPunct="1">
              <a:spcAft>
                <a:spcPts val="0"/>
              </a:spcAft>
              <a:defRPr/>
            </a:pPr>
            <a:r>
              <a:rPr lang="en-US" dirty="0"/>
              <a:t>Ways via which infections spread</a:t>
            </a:r>
          </a:p>
        </p:txBody>
      </p:sp>
      <p:sp>
        <p:nvSpPr>
          <p:cNvPr id="140291" name="Content Placeholder 2">
            <a:extLst>
              <a:ext uri="{FF2B5EF4-FFF2-40B4-BE49-F238E27FC236}">
                <a16:creationId xmlns:a16="http://schemas.microsoft.com/office/drawing/2014/main" id="{DCAE790A-173C-4C2D-A122-F6B258CDAA88}"/>
              </a:ext>
            </a:extLst>
          </p:cNvPr>
          <p:cNvSpPr>
            <a:spLocks noGrp="1"/>
          </p:cNvSpPr>
          <p:nvPr>
            <p:ph idx="1"/>
          </p:nvPr>
        </p:nvSpPr>
        <p:spPr>
          <a:xfrm>
            <a:off x="0" y="1935163"/>
            <a:ext cx="9144000" cy="4922837"/>
          </a:xfrm>
        </p:spPr>
        <p:txBody>
          <a:bodyPr/>
          <a:lstStyle/>
          <a:p>
            <a:pPr eaLnBrk="1" hangingPunct="1"/>
            <a:r>
              <a:rPr lang="en-US" altLang="en-US"/>
              <a:t>Infectious diseases can spread in a variety of ways: </a:t>
            </a:r>
          </a:p>
          <a:p>
            <a:pPr eaLnBrk="1" hangingPunct="1"/>
            <a:r>
              <a:rPr lang="en-US" altLang="en-US"/>
              <a:t>through the air, </a:t>
            </a:r>
          </a:p>
          <a:p>
            <a:pPr eaLnBrk="1" hangingPunct="1"/>
            <a:r>
              <a:rPr lang="en-US" altLang="en-US"/>
              <a:t>from direct or indirect contact with another person,</a:t>
            </a:r>
          </a:p>
          <a:p>
            <a:pPr eaLnBrk="1" hangingPunct="1"/>
            <a:r>
              <a:rPr lang="en-US" altLang="en-US"/>
              <a:t>soiled objects, </a:t>
            </a:r>
          </a:p>
          <a:p>
            <a:pPr eaLnBrk="1" hangingPunct="1"/>
            <a:r>
              <a:rPr lang="en-US" altLang="en-US"/>
              <a:t>skin or mucous membrane, </a:t>
            </a:r>
          </a:p>
          <a:p>
            <a:pPr eaLnBrk="1" hangingPunct="1"/>
            <a:r>
              <a:rPr lang="en-US" altLang="en-US"/>
              <a:t>saliva, urine, blood and body secretions, </a:t>
            </a:r>
          </a:p>
          <a:p>
            <a:pPr eaLnBrk="1" hangingPunct="1"/>
            <a:r>
              <a:rPr lang="en-US" altLang="en-US"/>
              <a:t>through sexual contact, </a:t>
            </a:r>
          </a:p>
          <a:p>
            <a:pPr eaLnBrk="1" hangingPunct="1"/>
            <a:r>
              <a:rPr lang="en-US" altLang="en-US"/>
              <a:t>and through contaminated food and water.</a:t>
            </a:r>
            <a:br>
              <a:rPr lang="en-US" altLang="en-US"/>
            </a:br>
            <a:endParaRPr lang="en-US" alt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D8A0-EFA3-44AF-8B94-EAE41B3C13B0}"/>
              </a:ext>
            </a:extLst>
          </p:cNvPr>
          <p:cNvSpPr>
            <a:spLocks noGrp="1"/>
          </p:cNvSpPr>
          <p:nvPr>
            <p:ph type="title"/>
          </p:nvPr>
        </p:nvSpPr>
        <p:spPr>
          <a:xfrm>
            <a:off x="457200" y="0"/>
            <a:ext cx="8229600" cy="1524000"/>
          </a:xfrm>
        </p:spPr>
        <p:txBody>
          <a:bodyPr>
            <a:normAutofit fontScale="90000"/>
          </a:bodyPr>
          <a:lstStyle/>
          <a:p>
            <a:pPr eaLnBrk="1" fontAlgn="auto" hangingPunct="1">
              <a:spcAft>
                <a:spcPts val="0"/>
              </a:spcAft>
              <a:defRPr/>
            </a:pPr>
            <a:r>
              <a:rPr lang="en-US" dirty="0"/>
              <a:t>Airborne droplets from the nose and throat</a:t>
            </a:r>
          </a:p>
        </p:txBody>
      </p:sp>
      <p:sp>
        <p:nvSpPr>
          <p:cNvPr id="3" name="Content Placeholder 2">
            <a:extLst>
              <a:ext uri="{FF2B5EF4-FFF2-40B4-BE49-F238E27FC236}">
                <a16:creationId xmlns:a16="http://schemas.microsoft.com/office/drawing/2014/main" id="{8E103C16-471F-4220-A3C9-9E87F61D0965}"/>
              </a:ext>
            </a:extLst>
          </p:cNvPr>
          <p:cNvSpPr>
            <a:spLocks noGrp="1"/>
          </p:cNvSpPr>
          <p:nvPr>
            <p:ph idx="1"/>
          </p:nvPr>
        </p:nvSpPr>
        <p:spPr>
          <a:xfrm>
            <a:off x="0" y="1524000"/>
            <a:ext cx="9144000" cy="5334000"/>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en-US" dirty="0"/>
              <a:t>Some infections are spread when an infected person sneezes or coughs out tiny airborne droplets. The droplets in the air may be breathed in directly by another person or indirectly enter another person through contact with surfaces and hands with the droplets on them.</a:t>
            </a:r>
          </a:p>
          <a:p>
            <a:pPr marL="274320" indent="-274320" eaLnBrk="1" fontAlgn="auto" hangingPunct="1">
              <a:spcAft>
                <a:spcPts val="0"/>
              </a:spcAft>
              <a:buClr>
                <a:schemeClr val="accent3"/>
              </a:buClr>
              <a:buFont typeface="Wingdings 2"/>
              <a:buChar char=""/>
              <a:defRPr/>
            </a:pPr>
            <a:r>
              <a:rPr lang="en-US" dirty="0"/>
              <a:t>Examples of airborne diseases:</a:t>
            </a:r>
          </a:p>
          <a:p>
            <a:pPr marL="274320" indent="-274320" eaLnBrk="1" fontAlgn="auto" hangingPunct="1">
              <a:spcAft>
                <a:spcPts val="0"/>
              </a:spcAft>
              <a:buClr>
                <a:schemeClr val="accent3"/>
              </a:buClr>
              <a:buFont typeface="Wingdings 2"/>
              <a:buChar char=""/>
              <a:defRPr/>
            </a:pPr>
            <a:r>
              <a:rPr lang="en-US" dirty="0"/>
              <a:t>Chickenpox</a:t>
            </a:r>
          </a:p>
          <a:p>
            <a:pPr marL="274320" indent="-274320" eaLnBrk="1" fontAlgn="auto" hangingPunct="1">
              <a:spcAft>
                <a:spcPts val="0"/>
              </a:spcAft>
              <a:buClr>
                <a:schemeClr val="accent3"/>
              </a:buClr>
              <a:buFont typeface="Wingdings 2"/>
              <a:buChar char=""/>
              <a:defRPr/>
            </a:pPr>
            <a:r>
              <a:rPr lang="en-US" dirty="0"/>
              <a:t>Common cold</a:t>
            </a:r>
          </a:p>
          <a:p>
            <a:pPr marL="274320" indent="-274320" eaLnBrk="1" fontAlgn="auto" hangingPunct="1">
              <a:spcAft>
                <a:spcPts val="0"/>
              </a:spcAft>
              <a:buClr>
                <a:schemeClr val="accent3"/>
              </a:buClr>
              <a:buFont typeface="Wingdings 2"/>
              <a:buChar char=""/>
              <a:defRPr/>
            </a:pPr>
            <a:r>
              <a:rPr lang="en-US" dirty="0"/>
              <a:t>Diphtheria</a:t>
            </a:r>
          </a:p>
          <a:p>
            <a:pPr marL="274320" indent="-274320" eaLnBrk="1" fontAlgn="auto" hangingPunct="1">
              <a:spcAft>
                <a:spcPts val="0"/>
              </a:spcAft>
              <a:buClr>
                <a:schemeClr val="accent3"/>
              </a:buClr>
              <a:buFont typeface="Wingdings 2"/>
              <a:buChar char=""/>
              <a:defRPr/>
            </a:pPr>
            <a:r>
              <a:rPr lang="en-US" dirty="0"/>
              <a:t>Influenza</a:t>
            </a:r>
          </a:p>
          <a:p>
            <a:pPr marL="274320" indent="-274320" eaLnBrk="1" fontAlgn="auto" hangingPunct="1">
              <a:spcAft>
                <a:spcPts val="0"/>
              </a:spcAft>
              <a:buClr>
                <a:schemeClr val="accent3"/>
              </a:buClr>
              <a:buFont typeface="Wingdings 2"/>
              <a:buChar char=""/>
              <a:defRPr/>
            </a:pPr>
            <a:r>
              <a:rPr lang="en-US" dirty="0"/>
              <a:t>Measles</a:t>
            </a:r>
          </a:p>
          <a:p>
            <a:pPr marL="274320" indent="-274320" eaLnBrk="1" fontAlgn="auto" hangingPunct="1">
              <a:spcAft>
                <a:spcPts val="0"/>
              </a:spcAft>
              <a:buClr>
                <a:schemeClr val="accent3"/>
              </a:buClr>
              <a:buFont typeface="Wingdings 2"/>
              <a:buChar char=""/>
              <a:defRPr/>
            </a:pPr>
            <a:r>
              <a:rPr lang="en-US" dirty="0"/>
              <a:t>Meningitis (bacterial)</a:t>
            </a:r>
          </a:p>
          <a:p>
            <a:pPr marL="274320" indent="-274320" eaLnBrk="1" fontAlgn="auto" hangingPunct="1">
              <a:spcAft>
                <a:spcPts val="0"/>
              </a:spcAft>
              <a:buClr>
                <a:schemeClr val="accent3"/>
              </a:buClr>
              <a:buFont typeface="Wingdings 2"/>
              <a:buChar char=""/>
              <a:defRPr/>
            </a:pPr>
            <a:r>
              <a:rPr lang="en-US" dirty="0"/>
              <a:t>Mumps</a:t>
            </a:r>
          </a:p>
          <a:p>
            <a:pPr marL="274320" indent="-274320" eaLnBrk="1" fontAlgn="auto" hangingPunct="1">
              <a:spcAft>
                <a:spcPts val="0"/>
              </a:spcAft>
              <a:buClr>
                <a:schemeClr val="accent3"/>
              </a:buClr>
              <a:buFont typeface="Wingdings 2"/>
              <a:buChar char=""/>
              <a:defRPr/>
            </a:pPr>
            <a:r>
              <a:rPr lang="en-US" dirty="0"/>
              <a:t>Pneumococcal pneumonia</a:t>
            </a:r>
          </a:p>
          <a:p>
            <a:pPr marL="274320" indent="-274320" eaLnBrk="1" fontAlgn="auto" hangingPunct="1">
              <a:spcAft>
                <a:spcPts val="0"/>
              </a:spcAft>
              <a:buClr>
                <a:schemeClr val="accent3"/>
              </a:buClr>
              <a:buFont typeface="Wingdings 2"/>
              <a:buChar char=""/>
              <a:defRPr/>
            </a:pPr>
            <a:r>
              <a:rPr lang="en-US" dirty="0"/>
              <a:t>Tuberculosis (TB)</a:t>
            </a:r>
          </a:p>
          <a:p>
            <a:pPr marL="274320" indent="-274320" eaLnBrk="1" fontAlgn="auto" hangingPunct="1">
              <a:spcAft>
                <a:spcPts val="0"/>
              </a:spcAft>
              <a:buClr>
                <a:schemeClr val="accent3"/>
              </a:buClr>
              <a:buFont typeface="Wingdings 2"/>
              <a:buChar char=""/>
              <a:defRPr/>
            </a:pPr>
            <a:r>
              <a:rPr lang="en-US" dirty="0"/>
              <a:t>Whooping cough</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DE5065CC-C584-471D-9BB2-28EA53013CB9}"/>
              </a:ext>
            </a:extLst>
          </p:cNvPr>
          <p:cNvSpPr>
            <a:spLocks noGrp="1"/>
          </p:cNvSpPr>
          <p:nvPr>
            <p:ph type="title"/>
          </p:nvPr>
        </p:nvSpPr>
        <p:spPr>
          <a:xfrm>
            <a:off x="457200" y="228600"/>
            <a:ext cx="8229600" cy="990600"/>
          </a:xfrm>
        </p:spPr>
        <p:txBody>
          <a:bodyPr/>
          <a:lstStyle/>
          <a:p>
            <a:pPr eaLnBrk="1" hangingPunct="1"/>
            <a:r>
              <a:rPr lang="en-US" altLang="en-US"/>
              <a:t>Urine</a:t>
            </a:r>
          </a:p>
        </p:txBody>
      </p:sp>
      <p:sp>
        <p:nvSpPr>
          <p:cNvPr id="142339" name="Content Placeholder 2">
            <a:extLst>
              <a:ext uri="{FF2B5EF4-FFF2-40B4-BE49-F238E27FC236}">
                <a16:creationId xmlns:a16="http://schemas.microsoft.com/office/drawing/2014/main" id="{C8707767-B503-490D-98BA-6476ABD7C30B}"/>
              </a:ext>
            </a:extLst>
          </p:cNvPr>
          <p:cNvSpPr>
            <a:spLocks noGrp="1"/>
          </p:cNvSpPr>
          <p:nvPr>
            <p:ph idx="1"/>
          </p:nvPr>
        </p:nvSpPr>
        <p:spPr>
          <a:xfrm>
            <a:off x="0" y="1676400"/>
            <a:ext cx="9144000" cy="5181600"/>
          </a:xfrm>
        </p:spPr>
        <p:txBody>
          <a:bodyPr/>
          <a:lstStyle/>
          <a:p>
            <a:pPr eaLnBrk="1" hangingPunct="1"/>
            <a:r>
              <a:rPr lang="en-US" altLang="en-US"/>
              <a:t>Some infections are spread when urine is transferred from soiled hands or objects to the mouth.</a:t>
            </a:r>
          </a:p>
          <a:p>
            <a:pPr eaLnBrk="1" hangingPunct="1"/>
            <a:r>
              <a:rPr lang="en-US" altLang="en-US"/>
              <a:t>Example of a disease spread by urine:</a:t>
            </a:r>
          </a:p>
          <a:p>
            <a:pPr eaLnBrk="1" hangingPunct="1"/>
            <a:r>
              <a:rPr lang="en-US" altLang="en-US"/>
              <a:t>Cytomegalovirus infection (CMV).(any of a group of herpes viruses that enlarge epithelial cells and can cause birth defects).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a:extLst>
              <a:ext uri="{FF2B5EF4-FFF2-40B4-BE49-F238E27FC236}">
                <a16:creationId xmlns:a16="http://schemas.microsoft.com/office/drawing/2014/main" id="{D5D851A8-2A54-4A21-84CD-E4FC227E7716}"/>
              </a:ext>
            </a:extLst>
          </p:cNvPr>
          <p:cNvSpPr>
            <a:spLocks noGrp="1"/>
          </p:cNvSpPr>
          <p:nvPr>
            <p:ph type="title"/>
          </p:nvPr>
        </p:nvSpPr>
        <p:spPr>
          <a:xfrm>
            <a:off x="457200" y="228600"/>
            <a:ext cx="8229600" cy="990600"/>
          </a:xfrm>
        </p:spPr>
        <p:txBody>
          <a:bodyPr/>
          <a:lstStyle/>
          <a:p>
            <a:pPr eaLnBrk="1" hangingPunct="1"/>
            <a:r>
              <a:rPr lang="en-US" altLang="en-US"/>
              <a:t>Faecal-oral</a:t>
            </a:r>
          </a:p>
        </p:txBody>
      </p:sp>
      <p:sp>
        <p:nvSpPr>
          <p:cNvPr id="3" name="Content Placeholder 2">
            <a:extLst>
              <a:ext uri="{FF2B5EF4-FFF2-40B4-BE49-F238E27FC236}">
                <a16:creationId xmlns:a16="http://schemas.microsoft.com/office/drawing/2014/main" id="{377BEAF2-1E01-46E9-9D16-B0BC799F060A}"/>
              </a:ext>
            </a:extLst>
          </p:cNvPr>
          <p:cNvSpPr>
            <a:spLocks noGrp="1"/>
          </p:cNvSpPr>
          <p:nvPr>
            <p:ph idx="1"/>
          </p:nvPr>
        </p:nvSpPr>
        <p:spPr>
          <a:xfrm>
            <a:off x="0" y="1600200"/>
            <a:ext cx="9144000" cy="5257800"/>
          </a:xfrm>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dirty="0"/>
              <a:t>Some infections are spread when microscopic amounts of </a:t>
            </a:r>
            <a:r>
              <a:rPr lang="en-US" dirty="0" err="1"/>
              <a:t>faeces</a:t>
            </a:r>
            <a:r>
              <a:rPr lang="en-US" dirty="0"/>
              <a:t> from an infected person with symptoms or  an infected person without symptoms (a carrier) are taken in by another person by mouth. The </a:t>
            </a:r>
            <a:r>
              <a:rPr lang="en-US" dirty="0" err="1"/>
              <a:t>faeces</a:t>
            </a:r>
            <a:r>
              <a:rPr lang="en-US" dirty="0"/>
              <a:t> may be passed directly from soiled hands to the mouth or indirectly by way of objects, surfaces, food or  water soiled with </a:t>
            </a:r>
            <a:r>
              <a:rPr lang="en-US" dirty="0" err="1"/>
              <a:t>faeces</a:t>
            </a:r>
            <a:r>
              <a:rPr lang="en-US" dirty="0"/>
              <a:t>.</a:t>
            </a:r>
          </a:p>
          <a:p>
            <a:pPr marL="274320" indent="-274320" eaLnBrk="1" fontAlgn="auto" hangingPunct="1">
              <a:spcAft>
                <a:spcPts val="0"/>
              </a:spcAft>
              <a:buClr>
                <a:schemeClr val="accent3"/>
              </a:buClr>
              <a:buFont typeface="Wingdings 2"/>
              <a:buChar char=""/>
              <a:defRPr/>
            </a:pPr>
            <a:r>
              <a:rPr lang="en-US" dirty="0"/>
              <a:t>Examples of diseases spread from </a:t>
            </a:r>
            <a:r>
              <a:rPr lang="en-US" dirty="0" err="1"/>
              <a:t>faeces</a:t>
            </a:r>
            <a:r>
              <a:rPr lang="en-US" dirty="0"/>
              <a:t>:</a:t>
            </a:r>
          </a:p>
          <a:p>
            <a:pPr marL="274320" indent="-274320" eaLnBrk="1" fontAlgn="auto" hangingPunct="1">
              <a:spcAft>
                <a:spcPts val="0"/>
              </a:spcAft>
              <a:buClr>
                <a:schemeClr val="accent3"/>
              </a:buClr>
              <a:buFont typeface="Wingdings 2"/>
              <a:buChar char=""/>
              <a:defRPr/>
            </a:pPr>
            <a:r>
              <a:rPr lang="en-US" dirty="0" err="1"/>
              <a:t>Giardiasis</a:t>
            </a:r>
            <a:endParaRPr lang="en-US" dirty="0"/>
          </a:p>
          <a:p>
            <a:pPr marL="274320" indent="-274320" eaLnBrk="1" fontAlgn="auto" hangingPunct="1">
              <a:spcAft>
                <a:spcPts val="0"/>
              </a:spcAft>
              <a:buClr>
                <a:schemeClr val="accent3"/>
              </a:buClr>
              <a:buFont typeface="Wingdings 2"/>
              <a:buChar char=""/>
              <a:defRPr/>
            </a:pPr>
            <a:r>
              <a:rPr lang="en-US" dirty="0"/>
              <a:t>Hepatitis A</a:t>
            </a:r>
          </a:p>
          <a:p>
            <a:pPr marL="274320" indent="-274320" eaLnBrk="1" fontAlgn="auto" hangingPunct="1">
              <a:spcAft>
                <a:spcPts val="0"/>
              </a:spcAft>
              <a:buClr>
                <a:schemeClr val="accent3"/>
              </a:buClr>
              <a:buFont typeface="Wingdings 2"/>
              <a:buChar char=""/>
              <a:defRPr/>
            </a:pPr>
            <a:r>
              <a:rPr lang="en-US" dirty="0"/>
              <a:t>Meningitis (viral)</a:t>
            </a:r>
          </a:p>
          <a:p>
            <a:pPr marL="274320" indent="-274320" eaLnBrk="1" fontAlgn="auto" hangingPunct="1">
              <a:spcAft>
                <a:spcPts val="0"/>
              </a:spcAft>
              <a:buClr>
                <a:schemeClr val="accent3"/>
              </a:buClr>
              <a:buFont typeface="Wingdings 2"/>
              <a:buChar char=""/>
              <a:defRPr/>
            </a:pPr>
            <a:r>
              <a:rPr lang="en-US" dirty="0"/>
              <a:t>Salmonella infection</a:t>
            </a:r>
          </a:p>
          <a:p>
            <a:pPr marL="274320" indent="-274320" eaLnBrk="1" fontAlgn="auto" hangingPunct="1">
              <a:spcAft>
                <a:spcPts val="0"/>
              </a:spcAft>
              <a:buClr>
                <a:schemeClr val="accent3"/>
              </a:buClr>
              <a:buFont typeface="Wingdings 2"/>
              <a:buChar char=""/>
              <a:defRPr/>
            </a:pPr>
            <a:r>
              <a:rPr lang="en-US" dirty="0"/>
              <a:t>Thrush</a:t>
            </a:r>
          </a:p>
          <a:p>
            <a:pPr marL="274320" indent="-274320" eaLnBrk="1" fontAlgn="auto" hangingPunct="1">
              <a:spcAft>
                <a:spcPts val="0"/>
              </a:spcAft>
              <a:buClr>
                <a:schemeClr val="accent3"/>
              </a:buClr>
              <a:buFont typeface="Wingdings 2"/>
              <a:buChar char=""/>
              <a:defRPr/>
            </a:pPr>
            <a:r>
              <a:rPr lang="en-US" dirty="0"/>
              <a:t>Viral gastroenteritis</a:t>
            </a:r>
          </a:p>
          <a:p>
            <a:pPr marL="274320" indent="-274320" eaLnBrk="1" fontAlgn="auto" hangingPunct="1">
              <a:spcAft>
                <a:spcPts val="0"/>
              </a:spcAft>
              <a:buClr>
                <a:schemeClr val="accent3"/>
              </a:buClr>
              <a:buFont typeface="Wingdings 2"/>
              <a:buChar char=""/>
              <a:defRPr/>
            </a:pPr>
            <a:r>
              <a:rPr lang="en-US" dirty="0"/>
              <a:t>Worms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a:extLst>
              <a:ext uri="{FF2B5EF4-FFF2-40B4-BE49-F238E27FC236}">
                <a16:creationId xmlns:a16="http://schemas.microsoft.com/office/drawing/2014/main" id="{ADB74041-3F5F-4E61-88D0-3035DFC13421}"/>
              </a:ext>
            </a:extLst>
          </p:cNvPr>
          <p:cNvSpPr>
            <a:spLocks noGrp="1"/>
          </p:cNvSpPr>
          <p:nvPr>
            <p:ph type="title"/>
          </p:nvPr>
        </p:nvSpPr>
        <p:spPr>
          <a:xfrm>
            <a:off x="457200" y="228600"/>
            <a:ext cx="8229600" cy="1143000"/>
          </a:xfrm>
        </p:spPr>
        <p:txBody>
          <a:bodyPr/>
          <a:lstStyle/>
          <a:p>
            <a:pPr eaLnBrk="1" hangingPunct="1"/>
            <a:r>
              <a:rPr lang="en-US" altLang="en-US"/>
              <a:t>Blood/body fluids</a:t>
            </a:r>
          </a:p>
        </p:txBody>
      </p:sp>
      <p:sp>
        <p:nvSpPr>
          <p:cNvPr id="144387" name="Content Placeholder 2">
            <a:extLst>
              <a:ext uri="{FF2B5EF4-FFF2-40B4-BE49-F238E27FC236}">
                <a16:creationId xmlns:a16="http://schemas.microsoft.com/office/drawing/2014/main" id="{A482A9BC-7244-4224-ABE6-1E528BE265C1}"/>
              </a:ext>
            </a:extLst>
          </p:cNvPr>
          <p:cNvSpPr>
            <a:spLocks noGrp="1"/>
          </p:cNvSpPr>
          <p:nvPr>
            <p:ph idx="1"/>
          </p:nvPr>
        </p:nvSpPr>
        <p:spPr>
          <a:xfrm>
            <a:off x="0" y="1524000"/>
            <a:ext cx="9144000" cy="5334000"/>
          </a:xfrm>
        </p:spPr>
        <p:txBody>
          <a:bodyPr/>
          <a:lstStyle/>
          <a:p>
            <a:pPr eaLnBrk="1" hangingPunct="1"/>
            <a:r>
              <a:rPr lang="en-US" altLang="en-US"/>
              <a:t>Some infections are spread when blood or other body fluids from an infected person comes into contact with the mucous membranes or bloodstream of an uninfected person, such as through a needle stick or a break in the skin.</a:t>
            </a:r>
          </a:p>
          <a:p>
            <a:pPr eaLnBrk="1" hangingPunct="1"/>
            <a:r>
              <a:rPr lang="en-US" altLang="en-US"/>
              <a:t>Examples of diseases spread through blood/body secretions:</a:t>
            </a:r>
          </a:p>
          <a:p>
            <a:pPr eaLnBrk="1" hangingPunct="1"/>
            <a:r>
              <a:rPr lang="en-US" altLang="en-US"/>
              <a:t>Hepatitis B</a:t>
            </a:r>
          </a:p>
          <a:p>
            <a:pPr eaLnBrk="1" hangingPunct="1"/>
            <a:r>
              <a:rPr lang="en-US" altLang="en-US"/>
              <a:t>Hepatitis C</a:t>
            </a:r>
          </a:p>
          <a:p>
            <a:pPr eaLnBrk="1" hangingPunct="1"/>
            <a:r>
              <a:rPr lang="en-US" altLang="en-US"/>
              <a:t>Human immunodeficiency virus (HIV/AIDS)</a:t>
            </a:r>
          </a:p>
          <a:p>
            <a:pPr eaLnBrk="1" hangingPunct="1"/>
            <a:r>
              <a:rPr lang="en-US" altLang="en-US"/>
              <a:t>Cytomegalovirus (CMV) infection.</a:t>
            </a:r>
          </a:p>
          <a:p>
            <a:pPr eaLnBrk="1" hangingPunct="1">
              <a:buFont typeface="Wingdings 2" panose="05020102010507070707" pitchFamily="18" charset="2"/>
              <a:buNone/>
            </a:pPr>
            <a:endParaRPr lang="en-US" alt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C20A0-C058-47CF-B15B-0262B97C39CF}"/>
              </a:ext>
            </a:extLst>
          </p:cNvPr>
          <p:cNvSpPr>
            <a:spLocks noGrp="1"/>
          </p:cNvSpPr>
          <p:nvPr>
            <p:ph type="title"/>
          </p:nvPr>
        </p:nvSpPr>
        <p:spPr>
          <a:xfrm>
            <a:off x="457200" y="152400"/>
            <a:ext cx="8229600" cy="1295400"/>
          </a:xfrm>
        </p:spPr>
        <p:txBody>
          <a:bodyPr>
            <a:normAutofit fontScale="90000"/>
          </a:bodyPr>
          <a:lstStyle/>
          <a:p>
            <a:pPr eaLnBrk="1" fontAlgn="auto" hangingPunct="1">
              <a:spcAft>
                <a:spcPts val="0"/>
              </a:spcAft>
              <a:defRPr/>
            </a:pPr>
            <a:r>
              <a:rPr lang="en-US" dirty="0"/>
              <a:t>Skin or mucous membrane (lining of nose and mouth) contact</a:t>
            </a:r>
          </a:p>
        </p:txBody>
      </p:sp>
      <p:sp>
        <p:nvSpPr>
          <p:cNvPr id="3" name="Content Placeholder 2">
            <a:extLst>
              <a:ext uri="{FF2B5EF4-FFF2-40B4-BE49-F238E27FC236}">
                <a16:creationId xmlns:a16="http://schemas.microsoft.com/office/drawing/2014/main" id="{2CD39805-6CAA-4708-86CD-F7E2597165A9}"/>
              </a:ext>
            </a:extLst>
          </p:cNvPr>
          <p:cNvSpPr>
            <a:spLocks noGrp="1"/>
          </p:cNvSpPr>
          <p:nvPr>
            <p:ph idx="1"/>
          </p:nvPr>
        </p:nvSpPr>
        <p:spPr>
          <a:xfrm>
            <a:off x="0" y="1676400"/>
            <a:ext cx="9144000" cy="5181600"/>
          </a:xfrm>
        </p:spPr>
        <p:txBody>
          <a:bodyPr>
            <a:normAutofit fontScale="85000" lnSpcReduction="10000"/>
          </a:bodyPr>
          <a:lstStyle/>
          <a:p>
            <a:pPr marL="274320" indent="-274320" eaLnBrk="1" fontAlgn="auto" hangingPunct="1">
              <a:spcAft>
                <a:spcPts val="0"/>
              </a:spcAft>
              <a:buClr>
                <a:schemeClr val="accent3"/>
              </a:buClr>
              <a:buFont typeface="Wingdings 2"/>
              <a:buChar char=""/>
              <a:defRPr/>
            </a:pPr>
            <a:r>
              <a:rPr lang="en-US" dirty="0"/>
              <a:t>Some infections are spread directly when skin or mucous membrane comes into contact with other skin or mucous membrane. Infections are spread indirectly when skin or mucous membrane comes in contact with contaminated objects or surfaces.</a:t>
            </a:r>
          </a:p>
          <a:p>
            <a:pPr marL="274320" indent="-274320" eaLnBrk="1" fontAlgn="auto" hangingPunct="1">
              <a:spcAft>
                <a:spcPts val="0"/>
              </a:spcAft>
              <a:buClr>
                <a:schemeClr val="accent3"/>
              </a:buClr>
              <a:buFont typeface="Wingdings 2"/>
              <a:buChar char=""/>
              <a:defRPr/>
            </a:pPr>
            <a:r>
              <a:rPr lang="en-US" dirty="0"/>
              <a:t>Examples of diseases spread by skin or mucous membrane contact:</a:t>
            </a:r>
          </a:p>
          <a:p>
            <a:pPr marL="274320" indent="-274320" eaLnBrk="1" fontAlgn="auto" hangingPunct="1">
              <a:spcAft>
                <a:spcPts val="0"/>
              </a:spcAft>
              <a:buClr>
                <a:schemeClr val="accent3"/>
              </a:buClr>
              <a:buFont typeface="Wingdings 2"/>
              <a:buChar char=""/>
              <a:defRPr/>
            </a:pPr>
            <a:r>
              <a:rPr lang="en-US" dirty="0"/>
              <a:t>Chicken pox</a:t>
            </a:r>
          </a:p>
          <a:p>
            <a:pPr marL="274320" indent="-274320" eaLnBrk="1" fontAlgn="auto" hangingPunct="1">
              <a:spcAft>
                <a:spcPts val="0"/>
              </a:spcAft>
              <a:buClr>
                <a:schemeClr val="accent3"/>
              </a:buClr>
              <a:buFont typeface="Wingdings 2"/>
              <a:buChar char=""/>
              <a:defRPr/>
            </a:pPr>
            <a:r>
              <a:rPr lang="en-US" dirty="0"/>
              <a:t>Cold sores (herpes simplex)</a:t>
            </a:r>
          </a:p>
          <a:p>
            <a:pPr marL="274320" indent="-274320" eaLnBrk="1" fontAlgn="auto" hangingPunct="1">
              <a:spcAft>
                <a:spcPts val="0"/>
              </a:spcAft>
              <a:buClr>
                <a:schemeClr val="accent3"/>
              </a:buClr>
              <a:buFont typeface="Wingdings 2"/>
              <a:buChar char=""/>
              <a:defRPr/>
            </a:pPr>
            <a:r>
              <a:rPr lang="en-US" dirty="0"/>
              <a:t>Conjunctivitis</a:t>
            </a:r>
          </a:p>
          <a:p>
            <a:pPr marL="274320" indent="-274320" eaLnBrk="1" fontAlgn="auto" hangingPunct="1">
              <a:spcAft>
                <a:spcPts val="0"/>
              </a:spcAft>
              <a:buClr>
                <a:schemeClr val="accent3"/>
              </a:buClr>
              <a:buFont typeface="Wingdings 2"/>
              <a:buChar char=""/>
              <a:defRPr/>
            </a:pPr>
            <a:r>
              <a:rPr lang="en-US" dirty="0"/>
              <a:t>Hand, foot and mouth disease</a:t>
            </a:r>
          </a:p>
          <a:p>
            <a:pPr marL="274320" indent="-274320" eaLnBrk="1" fontAlgn="auto" hangingPunct="1">
              <a:spcAft>
                <a:spcPts val="0"/>
              </a:spcAft>
              <a:buClr>
                <a:schemeClr val="accent3"/>
              </a:buClr>
              <a:buFont typeface="Wingdings 2"/>
              <a:buChar char=""/>
              <a:defRPr/>
            </a:pPr>
            <a:r>
              <a:rPr lang="en-US" dirty="0"/>
              <a:t>Head lice</a:t>
            </a:r>
          </a:p>
          <a:p>
            <a:pPr marL="274320" indent="-274320" eaLnBrk="1" fontAlgn="auto" hangingPunct="1">
              <a:spcAft>
                <a:spcPts val="0"/>
              </a:spcAft>
              <a:buClr>
                <a:schemeClr val="accent3"/>
              </a:buClr>
              <a:buFont typeface="Wingdings 2"/>
              <a:buChar char=""/>
              <a:defRPr/>
            </a:pPr>
            <a:r>
              <a:rPr lang="en-US" dirty="0"/>
              <a:t>Ringworm</a:t>
            </a:r>
          </a:p>
          <a:p>
            <a:pPr marL="274320" indent="-274320" eaLnBrk="1" fontAlgn="auto" hangingPunct="1">
              <a:spcAft>
                <a:spcPts val="0"/>
              </a:spcAft>
              <a:buClr>
                <a:schemeClr val="accent3"/>
              </a:buClr>
              <a:buFont typeface="Wingdings 2"/>
              <a:buChar char=""/>
              <a:defRPr/>
            </a:pPr>
            <a:r>
              <a:rPr lang="en-US" dirty="0"/>
              <a:t>Scabies</a:t>
            </a:r>
          </a:p>
          <a:p>
            <a:pPr marL="274320" indent="-274320" eaLnBrk="1" fontAlgn="auto" hangingPunct="1">
              <a:spcAft>
                <a:spcPts val="0"/>
              </a:spcAft>
              <a:buClr>
                <a:schemeClr val="accent3"/>
              </a:buClr>
              <a:buFont typeface="Wingdings 2"/>
              <a:buChar char=""/>
              <a:defRPr/>
            </a:pPr>
            <a:r>
              <a:rPr lang="en-US" dirty="0"/>
              <a:t>School sores (impetigo)</a:t>
            </a:r>
          </a:p>
          <a:p>
            <a:pPr marL="274320" indent="-274320" eaLnBrk="1" fontAlgn="auto" hangingPunct="1">
              <a:spcAft>
                <a:spcPts val="0"/>
              </a:spcAft>
              <a:buClr>
                <a:schemeClr val="accent3"/>
              </a:buClr>
              <a:buFont typeface="Wingdings 2"/>
              <a:buChar char=""/>
              <a:defRPr/>
            </a:pPr>
            <a:r>
              <a:rPr lang="en-US" dirty="0"/>
              <a:t>Warts.</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a:extLst>
              <a:ext uri="{FF2B5EF4-FFF2-40B4-BE49-F238E27FC236}">
                <a16:creationId xmlns:a16="http://schemas.microsoft.com/office/drawing/2014/main" id="{302878FE-CD0A-4C0D-938F-4CE18847B040}"/>
              </a:ext>
            </a:extLst>
          </p:cNvPr>
          <p:cNvSpPr>
            <a:spLocks noGrp="1"/>
          </p:cNvSpPr>
          <p:nvPr>
            <p:ph type="title"/>
          </p:nvPr>
        </p:nvSpPr>
        <p:spPr>
          <a:xfrm>
            <a:off x="457200" y="152400"/>
            <a:ext cx="8229600" cy="1295400"/>
          </a:xfrm>
        </p:spPr>
        <p:txBody>
          <a:bodyPr/>
          <a:lstStyle/>
          <a:p>
            <a:pPr eaLnBrk="1" hangingPunct="1"/>
            <a:r>
              <a:rPr lang="en-US" altLang="en-US"/>
              <a:t>Sexually transmitted infections</a:t>
            </a:r>
          </a:p>
        </p:txBody>
      </p:sp>
      <p:sp>
        <p:nvSpPr>
          <p:cNvPr id="3" name="Content Placeholder 2">
            <a:extLst>
              <a:ext uri="{FF2B5EF4-FFF2-40B4-BE49-F238E27FC236}">
                <a16:creationId xmlns:a16="http://schemas.microsoft.com/office/drawing/2014/main" id="{D1C23C3A-C69C-414B-90EC-BED547BE0ECA}"/>
              </a:ext>
            </a:extLst>
          </p:cNvPr>
          <p:cNvSpPr>
            <a:spLocks noGrp="1"/>
          </p:cNvSpPr>
          <p:nvPr>
            <p:ph idx="1"/>
          </p:nvPr>
        </p:nvSpPr>
        <p:spPr>
          <a:xfrm>
            <a:off x="0" y="1752600"/>
            <a:ext cx="9144000" cy="5105400"/>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a:t>These infections are most commonly transmitted by sexual contact. Sexual contact means genital to genital.</a:t>
            </a:r>
          </a:p>
          <a:p>
            <a:pPr marL="274320" indent="-274320" eaLnBrk="1" fontAlgn="auto" hangingPunct="1">
              <a:spcAft>
                <a:spcPts val="0"/>
              </a:spcAft>
              <a:buClr>
                <a:schemeClr val="accent3"/>
              </a:buClr>
              <a:buFont typeface="Wingdings 2"/>
              <a:buChar char=""/>
              <a:defRPr/>
            </a:pPr>
            <a:r>
              <a:rPr lang="en-US" dirty="0"/>
              <a:t>Examples of sexually transmitted diseases:</a:t>
            </a:r>
          </a:p>
          <a:p>
            <a:pPr marL="274320" indent="-274320" eaLnBrk="1" fontAlgn="auto" hangingPunct="1">
              <a:spcAft>
                <a:spcPts val="0"/>
              </a:spcAft>
              <a:buClr>
                <a:schemeClr val="accent3"/>
              </a:buClr>
              <a:buFont typeface="Wingdings 2"/>
              <a:buChar char=""/>
              <a:defRPr/>
            </a:pPr>
            <a:r>
              <a:rPr lang="en-US" dirty="0"/>
              <a:t>Genital herpes</a:t>
            </a:r>
          </a:p>
          <a:p>
            <a:pPr marL="274320" indent="-274320" eaLnBrk="1" fontAlgn="auto" hangingPunct="1">
              <a:spcAft>
                <a:spcPts val="0"/>
              </a:spcAft>
              <a:buClr>
                <a:schemeClr val="accent3"/>
              </a:buClr>
              <a:buFont typeface="Wingdings 2"/>
              <a:buChar char=""/>
              <a:defRPr/>
            </a:pPr>
            <a:r>
              <a:rPr lang="en-US" dirty="0"/>
              <a:t>Genital warts</a:t>
            </a:r>
          </a:p>
          <a:p>
            <a:pPr marL="274320" indent="-274320" eaLnBrk="1" fontAlgn="auto" hangingPunct="1">
              <a:spcAft>
                <a:spcPts val="0"/>
              </a:spcAft>
              <a:buClr>
                <a:schemeClr val="accent3"/>
              </a:buClr>
              <a:buFont typeface="Wingdings 2"/>
              <a:buChar char=""/>
              <a:defRPr/>
            </a:pPr>
            <a:r>
              <a:rPr lang="en-US" dirty="0" err="1"/>
              <a:t>Gonorrhoea</a:t>
            </a:r>
            <a:r>
              <a:rPr lang="en-US" dirty="0"/>
              <a:t> (symptoms are painful urination and pain around the urethra )</a:t>
            </a:r>
          </a:p>
          <a:p>
            <a:pPr marL="274320" indent="-274320" eaLnBrk="1" fontAlgn="auto" hangingPunct="1">
              <a:spcAft>
                <a:spcPts val="0"/>
              </a:spcAft>
              <a:buClr>
                <a:schemeClr val="accent3"/>
              </a:buClr>
              <a:buFont typeface="Wingdings 2"/>
              <a:buChar char=""/>
              <a:defRPr/>
            </a:pPr>
            <a:r>
              <a:rPr lang="en-US" dirty="0"/>
              <a:t>Hepatitis B</a:t>
            </a:r>
          </a:p>
          <a:p>
            <a:pPr marL="274320" indent="-274320" eaLnBrk="1" fontAlgn="auto" hangingPunct="1">
              <a:spcAft>
                <a:spcPts val="0"/>
              </a:spcAft>
              <a:buClr>
                <a:schemeClr val="accent3"/>
              </a:buClr>
              <a:buFont typeface="Wingdings 2"/>
              <a:buChar char=""/>
              <a:defRPr/>
            </a:pPr>
            <a:r>
              <a:rPr lang="en-US" dirty="0"/>
              <a:t>HIV/AIDS</a:t>
            </a:r>
          </a:p>
          <a:p>
            <a:pPr marL="274320" indent="-274320" eaLnBrk="1" fontAlgn="auto" hangingPunct="1">
              <a:spcAft>
                <a:spcPts val="0"/>
              </a:spcAft>
              <a:buClr>
                <a:schemeClr val="accent3"/>
              </a:buClr>
              <a:buFont typeface="Wingdings 2"/>
              <a:buChar char=""/>
              <a:defRPr/>
            </a:pPr>
            <a:r>
              <a:rPr lang="en-US" dirty="0"/>
              <a:t>Non specific </a:t>
            </a:r>
            <a:r>
              <a:rPr lang="en-US" dirty="0" err="1"/>
              <a:t>urethritis</a:t>
            </a:r>
            <a:r>
              <a:rPr lang="en-US" dirty="0"/>
              <a:t> (NSU)</a:t>
            </a:r>
          </a:p>
          <a:p>
            <a:pPr marL="274320" indent="-274320" eaLnBrk="1" fontAlgn="auto" hangingPunct="1">
              <a:spcAft>
                <a:spcPts val="0"/>
              </a:spcAft>
              <a:buClr>
                <a:schemeClr val="accent3"/>
              </a:buClr>
              <a:buFont typeface="Wingdings 2"/>
              <a:buChar char=""/>
              <a:defRPr/>
            </a:pPr>
            <a:r>
              <a:rPr lang="en-US" dirty="0"/>
              <a:t>Pubic lice (crabs)</a:t>
            </a:r>
          </a:p>
          <a:p>
            <a:pPr marL="274320" indent="-274320" eaLnBrk="1" fontAlgn="auto" hangingPunct="1">
              <a:spcAft>
                <a:spcPts val="0"/>
              </a:spcAft>
              <a:buClr>
                <a:schemeClr val="accent3"/>
              </a:buClr>
              <a:buFont typeface="Wingdings 2"/>
              <a:buChar char=""/>
              <a:defRPr/>
            </a:pPr>
            <a:r>
              <a:rPr lang="en-US" dirty="0"/>
              <a:t>Syphilis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A41CC3AB-64A3-4BA9-A8CC-67B2A49976DB}"/>
              </a:ext>
            </a:extLst>
          </p:cNvPr>
          <p:cNvSpPr>
            <a:spLocks noGrp="1"/>
          </p:cNvSpPr>
          <p:nvPr>
            <p:ph type="title"/>
          </p:nvPr>
        </p:nvSpPr>
        <p:spPr>
          <a:xfrm>
            <a:off x="457200" y="0"/>
            <a:ext cx="8229600" cy="1219200"/>
          </a:xfrm>
        </p:spPr>
        <p:txBody>
          <a:bodyPr/>
          <a:lstStyle/>
          <a:p>
            <a:pPr eaLnBrk="1" hangingPunct="1"/>
            <a:r>
              <a:rPr lang="en-US" altLang="en-US"/>
              <a:t>Food or waterborne diseases</a:t>
            </a:r>
          </a:p>
        </p:txBody>
      </p:sp>
      <p:sp>
        <p:nvSpPr>
          <p:cNvPr id="147459" name="Content Placeholder 2">
            <a:extLst>
              <a:ext uri="{FF2B5EF4-FFF2-40B4-BE49-F238E27FC236}">
                <a16:creationId xmlns:a16="http://schemas.microsoft.com/office/drawing/2014/main" id="{E15CD852-8D7A-494C-B2E6-EB22B0F7F446}"/>
              </a:ext>
            </a:extLst>
          </p:cNvPr>
          <p:cNvSpPr>
            <a:spLocks noGrp="1"/>
          </p:cNvSpPr>
          <p:nvPr>
            <p:ph idx="1"/>
          </p:nvPr>
        </p:nvSpPr>
        <p:spPr>
          <a:xfrm>
            <a:off x="0" y="1371600"/>
            <a:ext cx="9144000" cy="5486400"/>
          </a:xfrm>
        </p:spPr>
        <p:txBody>
          <a:bodyPr/>
          <a:lstStyle/>
          <a:p>
            <a:pPr eaLnBrk="1" hangingPunct="1"/>
            <a:r>
              <a:rPr lang="en-US" altLang="en-US"/>
              <a:t>These diseases result from ingestion of water  or  a wide variety of foods contaminated with disease-causing micro-organisms or their toxins. Often these infections are also spread by the faecal-oral route.</a:t>
            </a:r>
          </a:p>
          <a:p>
            <a:pPr eaLnBrk="1" hangingPunct="1"/>
            <a:r>
              <a:rPr lang="en-US" altLang="en-US"/>
              <a:t>Examples of food or waterborne diseases:</a:t>
            </a:r>
          </a:p>
          <a:p>
            <a:pPr eaLnBrk="1" hangingPunct="1"/>
            <a:r>
              <a:rPr lang="en-US" altLang="en-US"/>
              <a:t>Cholera</a:t>
            </a:r>
          </a:p>
          <a:p>
            <a:pPr eaLnBrk="1" hangingPunct="1"/>
            <a:r>
              <a:rPr lang="en-US" altLang="en-US"/>
              <a:t>Giardiasis</a:t>
            </a:r>
          </a:p>
          <a:p>
            <a:pPr eaLnBrk="1" hangingPunct="1"/>
            <a:r>
              <a:rPr lang="en-US" altLang="en-US"/>
              <a:t>Salmonella infection</a:t>
            </a:r>
          </a:p>
          <a:p>
            <a:pPr eaLnBrk="1" hangingPunct="1"/>
            <a:r>
              <a:rPr lang="en-US" altLang="en-US"/>
              <a:t>Typhoid</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a:extLst>
              <a:ext uri="{FF2B5EF4-FFF2-40B4-BE49-F238E27FC236}">
                <a16:creationId xmlns:a16="http://schemas.microsoft.com/office/drawing/2014/main" id="{19EA9CE3-D4B7-4702-80CC-88B18F1A0BD4}"/>
              </a:ext>
            </a:extLst>
          </p:cNvPr>
          <p:cNvSpPr>
            <a:spLocks noGrp="1"/>
          </p:cNvSpPr>
          <p:nvPr>
            <p:ph type="title"/>
          </p:nvPr>
        </p:nvSpPr>
        <p:spPr/>
        <p:txBody>
          <a:bodyPr/>
          <a:lstStyle/>
          <a:p>
            <a:pPr eaLnBrk="1" hangingPunct="1"/>
            <a:r>
              <a:rPr lang="en-US" altLang="en-US"/>
              <a:t>Saliva</a:t>
            </a:r>
          </a:p>
        </p:txBody>
      </p:sp>
      <p:sp>
        <p:nvSpPr>
          <p:cNvPr id="148483" name="Content Placeholder 2">
            <a:extLst>
              <a:ext uri="{FF2B5EF4-FFF2-40B4-BE49-F238E27FC236}">
                <a16:creationId xmlns:a16="http://schemas.microsoft.com/office/drawing/2014/main" id="{BFC3C9A0-2C7A-4365-AE0B-45764F094B47}"/>
              </a:ext>
            </a:extLst>
          </p:cNvPr>
          <p:cNvSpPr>
            <a:spLocks noGrp="1"/>
          </p:cNvSpPr>
          <p:nvPr>
            <p:ph idx="1"/>
          </p:nvPr>
        </p:nvSpPr>
        <p:spPr>
          <a:xfrm>
            <a:off x="0" y="1935163"/>
            <a:ext cx="9144000" cy="4922837"/>
          </a:xfrm>
        </p:spPr>
        <p:txBody>
          <a:bodyPr/>
          <a:lstStyle/>
          <a:p>
            <a:pPr eaLnBrk="1" hangingPunct="1"/>
            <a:r>
              <a:rPr lang="en-US" altLang="en-US"/>
              <a:t>Some infections are spread by direct contact with saliva (such as kissing) or indirect contact with contaminated objects (such as children sucking and sharing toys).</a:t>
            </a:r>
          </a:p>
          <a:p>
            <a:pPr eaLnBrk="1" hangingPunct="1"/>
            <a:r>
              <a:rPr lang="en-US" altLang="en-US"/>
              <a:t>Examples of diseases spread by saliva:</a:t>
            </a:r>
          </a:p>
          <a:p>
            <a:pPr eaLnBrk="1" hangingPunct="1"/>
            <a:r>
              <a:rPr lang="en-US" altLang="en-US"/>
              <a:t>Cytomegalovirus (CMV) infection</a:t>
            </a:r>
          </a:p>
          <a:p>
            <a:pPr eaLnBrk="1" hangingPunct="1"/>
            <a:r>
              <a:rPr lang="en-US" altLang="en-US"/>
              <a:t>Glandular fever(an acute disease characterized by fever and swollen lymph nodes).</a:t>
            </a:r>
          </a:p>
          <a:p>
            <a:pPr eaLnBrk="1" hangingPunct="1"/>
            <a:r>
              <a:rPr lang="en-US" altLang="en-US"/>
              <a:t>Hepatitis B.</a:t>
            </a:r>
          </a:p>
          <a:p>
            <a:pPr eaLnBrk="1" hangingPunct="1"/>
            <a:endParaRPr lang="en-US" alt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35FEA-791B-499F-9BFA-F5405AE9F08B}"/>
              </a:ext>
            </a:extLst>
          </p:cNvPr>
          <p:cNvSpPr>
            <a:spLocks noGrp="1"/>
          </p:cNvSpPr>
          <p:nvPr>
            <p:ph type="title"/>
          </p:nvPr>
        </p:nvSpPr>
        <p:spPr>
          <a:xfrm>
            <a:off x="457200" y="228600"/>
            <a:ext cx="8229600" cy="1295400"/>
          </a:xfrm>
        </p:spPr>
        <p:txBody>
          <a:bodyPr>
            <a:normAutofit fontScale="90000"/>
          </a:bodyPr>
          <a:lstStyle/>
          <a:p>
            <a:pPr eaLnBrk="1" fontAlgn="auto" hangingPunct="1">
              <a:spcAft>
                <a:spcPts val="0"/>
              </a:spcAft>
              <a:defRPr/>
            </a:pPr>
            <a:r>
              <a:rPr lang="en-US" dirty="0"/>
              <a:t>Diseases where person-to-person spread occurs rarely</a:t>
            </a:r>
          </a:p>
        </p:txBody>
      </p:sp>
      <p:sp>
        <p:nvSpPr>
          <p:cNvPr id="149507" name="Content Placeholder 2">
            <a:extLst>
              <a:ext uri="{FF2B5EF4-FFF2-40B4-BE49-F238E27FC236}">
                <a16:creationId xmlns:a16="http://schemas.microsoft.com/office/drawing/2014/main" id="{0B9670F1-E777-4FB7-8493-0D6C2D036B38}"/>
              </a:ext>
            </a:extLst>
          </p:cNvPr>
          <p:cNvSpPr>
            <a:spLocks noGrp="1"/>
          </p:cNvSpPr>
          <p:nvPr>
            <p:ph idx="1"/>
          </p:nvPr>
        </p:nvSpPr>
        <p:spPr>
          <a:xfrm>
            <a:off x="0" y="1935163"/>
            <a:ext cx="9144000" cy="4922837"/>
          </a:xfrm>
        </p:spPr>
        <p:txBody>
          <a:bodyPr/>
          <a:lstStyle/>
          <a:p>
            <a:pPr eaLnBrk="1" hangingPunct="1"/>
            <a:r>
              <a:rPr lang="en-US" altLang="en-US"/>
              <a:t>Some infectious diseases are almost without exception never spread by direct contact with an infected person. These diseases are usually spread by contact with an environmental source such as animals, insects, water or soil.</a:t>
            </a:r>
          </a:p>
          <a:p>
            <a:pPr eaLnBrk="1" hangingPunct="1"/>
            <a:r>
              <a:rPr lang="en-US" altLang="en-US"/>
              <a:t>Examples of diseases spread by contact with animals:</a:t>
            </a:r>
          </a:p>
          <a:p>
            <a:pPr eaLnBrk="1" hangingPunct="1"/>
            <a:r>
              <a:rPr lang="en-US" altLang="en-US"/>
              <a:t>Cat-scratch disease</a:t>
            </a:r>
          </a:p>
          <a:p>
            <a:pPr eaLnBrk="1" hangingPunct="1"/>
            <a:r>
              <a:rPr lang="en-US" altLang="en-US"/>
              <a:t>Rabies</a:t>
            </a:r>
          </a:p>
          <a:p>
            <a:pPr eaLnBrk="1" hangingPunct="1"/>
            <a:r>
              <a:rPr lang="en-US" altLang="en-US"/>
              <a:t>Dengue fever</a:t>
            </a:r>
          </a:p>
          <a:p>
            <a:pPr eaLnBrk="1" hangingPunct="1"/>
            <a:r>
              <a:rPr lang="en-US" altLang="en-US"/>
              <a:t>Malaria</a:t>
            </a:r>
          </a:p>
          <a:p>
            <a:pPr eaLnBrk="1" hangingPunct="1"/>
            <a:endParaRPr lang="en-US" altLang="en-US"/>
          </a:p>
          <a:p>
            <a:pPr eaLnBrk="1" hangingPunct="1"/>
            <a:endParaRPr lang="en-US" alt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38D0-D01F-479F-8C4A-05BF893B2C48}"/>
              </a:ext>
            </a:extLst>
          </p:cNvPr>
          <p:cNvSpPr>
            <a:spLocks noGrp="1"/>
          </p:cNvSpPr>
          <p:nvPr>
            <p:ph type="title"/>
          </p:nvPr>
        </p:nvSpPr>
        <p:spPr>
          <a:xfrm>
            <a:off x="457200" y="0"/>
            <a:ext cx="8229600" cy="1371600"/>
          </a:xfrm>
        </p:spPr>
        <p:txBody>
          <a:bodyPr>
            <a:normAutofit fontScale="90000"/>
          </a:bodyPr>
          <a:lstStyle/>
          <a:p>
            <a:pPr eaLnBrk="1" fontAlgn="auto" hangingPunct="1">
              <a:spcAft>
                <a:spcPts val="0"/>
              </a:spcAft>
              <a:defRPr/>
            </a:pPr>
            <a:r>
              <a:rPr lang="en-US" dirty="0"/>
              <a:t>Examples of diseases spread by contact with water or soil:</a:t>
            </a:r>
          </a:p>
        </p:txBody>
      </p:sp>
      <p:sp>
        <p:nvSpPr>
          <p:cNvPr id="150531" name="Content Placeholder 2">
            <a:extLst>
              <a:ext uri="{FF2B5EF4-FFF2-40B4-BE49-F238E27FC236}">
                <a16:creationId xmlns:a16="http://schemas.microsoft.com/office/drawing/2014/main" id="{474E7DE6-F367-497E-946E-97BBBC822321}"/>
              </a:ext>
            </a:extLst>
          </p:cNvPr>
          <p:cNvSpPr>
            <a:spLocks noGrp="1"/>
          </p:cNvSpPr>
          <p:nvPr>
            <p:ph idx="1"/>
          </p:nvPr>
        </p:nvSpPr>
        <p:spPr>
          <a:xfrm>
            <a:off x="0" y="1371600"/>
            <a:ext cx="9144000" cy="5486400"/>
          </a:xfrm>
        </p:spPr>
        <p:txBody>
          <a:bodyPr/>
          <a:lstStyle/>
          <a:p>
            <a:pPr eaLnBrk="1" hangingPunct="1"/>
            <a:endParaRPr lang="en-US" altLang="en-US"/>
          </a:p>
          <a:p>
            <a:pPr eaLnBrk="1" hangingPunct="1"/>
            <a:r>
              <a:rPr lang="en-US" altLang="en-US"/>
              <a:t>Amoebic meningitis</a:t>
            </a:r>
          </a:p>
          <a:p>
            <a:pPr eaLnBrk="1" hangingPunct="1"/>
            <a:r>
              <a:rPr lang="en-US" altLang="en-US"/>
              <a:t>Tetanus.</a:t>
            </a:r>
          </a:p>
          <a:p>
            <a:pPr eaLnBrk="1" hangingPunct="1"/>
            <a:endParaRPr lang="en-US" alt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5E68-3BD7-45A3-A88B-CACBA7BD3A8E}"/>
              </a:ext>
            </a:extLst>
          </p:cNvPr>
          <p:cNvSpPr>
            <a:spLocks noGrp="1"/>
          </p:cNvSpPr>
          <p:nvPr>
            <p:ph type="title"/>
          </p:nvPr>
        </p:nvSpPr>
        <p:spPr/>
        <p:txBody>
          <a:bodyPr>
            <a:normAutofit fontScale="90000"/>
          </a:bodyPr>
          <a:lstStyle/>
          <a:p>
            <a:pPr eaLnBrk="1" fontAlgn="auto" hangingPunct="1">
              <a:spcAft>
                <a:spcPts val="0"/>
              </a:spcAft>
              <a:defRPr/>
            </a:pPr>
            <a:r>
              <a:rPr lang="en-US" dirty="0"/>
              <a:t>Hospital-acquired infections or HAI</a:t>
            </a:r>
          </a:p>
        </p:txBody>
      </p:sp>
      <p:sp>
        <p:nvSpPr>
          <p:cNvPr id="151555" name="Content Placeholder 2">
            <a:extLst>
              <a:ext uri="{FF2B5EF4-FFF2-40B4-BE49-F238E27FC236}">
                <a16:creationId xmlns:a16="http://schemas.microsoft.com/office/drawing/2014/main" id="{4B0C2A9A-4D3D-4D34-9F15-EEDEB569951D}"/>
              </a:ext>
            </a:extLst>
          </p:cNvPr>
          <p:cNvSpPr>
            <a:spLocks noGrp="1"/>
          </p:cNvSpPr>
          <p:nvPr>
            <p:ph idx="1"/>
          </p:nvPr>
        </p:nvSpPr>
        <p:spPr>
          <a:xfrm>
            <a:off x="0" y="1935163"/>
            <a:ext cx="9144000" cy="4922837"/>
          </a:xfrm>
        </p:spPr>
        <p:txBody>
          <a:bodyPr/>
          <a:lstStyle/>
          <a:p>
            <a:pPr eaLnBrk="1" hangingPunct="1"/>
            <a:r>
              <a:rPr lang="en-US" altLang="en-US" b="1"/>
              <a:t>Risk of infection</a:t>
            </a:r>
            <a:r>
              <a:rPr lang="en-US" altLang="en-US"/>
              <a:t> is defined as "the state in which an individual is at risk to be invaded by an  pathogenic agent.</a:t>
            </a:r>
          </a:p>
          <a:p>
            <a:pPr eaLnBrk="1" hangingPunct="1"/>
            <a:r>
              <a:rPr lang="en-US" altLang="en-US"/>
              <a:t>Infections of the lungs, wounds, urinary tract and bloodstream can occur in hospital.</a:t>
            </a:r>
          </a:p>
          <a:p>
            <a:pPr eaLnBrk="1" hangingPunct="1"/>
            <a:r>
              <a:rPr lang="en-US" altLang="en-US"/>
              <a:t>These are called hospital-acquired infections or HAI. There are things you can do before and during your stay in hospital that will help reduce the chance of getting sick during your stay. They are also known as nosocomial infections.</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a:extLst>
              <a:ext uri="{FF2B5EF4-FFF2-40B4-BE49-F238E27FC236}">
                <a16:creationId xmlns:a16="http://schemas.microsoft.com/office/drawing/2014/main" id="{E8212C65-328D-4502-B115-E65E3941D7E7}"/>
              </a:ext>
            </a:extLst>
          </p:cNvPr>
          <p:cNvSpPr>
            <a:spLocks noGrp="1"/>
          </p:cNvSpPr>
          <p:nvPr>
            <p:ph type="title"/>
          </p:nvPr>
        </p:nvSpPr>
        <p:spPr/>
        <p:txBody>
          <a:bodyPr/>
          <a:lstStyle/>
          <a:p>
            <a:pPr eaLnBrk="1" hangingPunct="1"/>
            <a:r>
              <a:rPr lang="en-US" altLang="en-US" b="1"/>
              <a:t>Hospital infections</a:t>
            </a:r>
          </a:p>
        </p:txBody>
      </p:sp>
      <p:sp>
        <p:nvSpPr>
          <p:cNvPr id="152579" name="Content Placeholder 2">
            <a:extLst>
              <a:ext uri="{FF2B5EF4-FFF2-40B4-BE49-F238E27FC236}">
                <a16:creationId xmlns:a16="http://schemas.microsoft.com/office/drawing/2014/main" id="{99E6ABD8-26A0-4D30-A4A6-31B930DF7AE3}"/>
              </a:ext>
            </a:extLst>
          </p:cNvPr>
          <p:cNvSpPr>
            <a:spLocks noGrp="1"/>
          </p:cNvSpPr>
          <p:nvPr>
            <p:ph idx="1"/>
          </p:nvPr>
        </p:nvSpPr>
        <p:spPr>
          <a:xfrm>
            <a:off x="0" y="1935163"/>
            <a:ext cx="9144000" cy="4922837"/>
          </a:xfrm>
        </p:spPr>
        <p:txBody>
          <a:bodyPr/>
          <a:lstStyle/>
          <a:p>
            <a:pPr eaLnBrk="1" hangingPunct="1"/>
            <a:r>
              <a:rPr lang="en-US" altLang="en-US"/>
              <a:t>An infection is a disease caused by micro-organisms like viruses, fungi, bacteria or parasites. These micro-organisms are often called ‘bugs’ or ‘germs’. Bacteria are the most common cause of HAI.</a:t>
            </a:r>
          </a:p>
          <a:p>
            <a:pPr eaLnBrk="1" hangingPunct="1"/>
            <a:r>
              <a:rPr lang="en-US" altLang="en-US"/>
              <a:t>HAI usually occurs two to three days after admission to hospital. These infections cause:</a:t>
            </a:r>
          </a:p>
          <a:p>
            <a:pPr eaLnBrk="1" hangingPunct="1"/>
            <a:r>
              <a:rPr lang="en-US" altLang="en-US"/>
              <a:t>Longer stay in hospital</a:t>
            </a:r>
          </a:p>
          <a:p>
            <a:pPr eaLnBrk="1" hangingPunct="1"/>
            <a:r>
              <a:rPr lang="en-US" altLang="en-US"/>
              <a:t>Longer recovery time</a:t>
            </a:r>
          </a:p>
          <a:p>
            <a:pPr eaLnBrk="1" hangingPunct="1"/>
            <a:r>
              <a:rPr lang="en-US" altLang="en-US"/>
              <a:t>Costs associated with a longer stay in hospital and longer recovery time.</a:t>
            </a:r>
          </a:p>
          <a:p>
            <a:pPr eaLnBrk="1" hangingPunct="1"/>
            <a:endParaRPr lang="en-US" alt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E0E95-F399-477A-8308-1EFB14805B1B}"/>
              </a:ext>
            </a:extLst>
          </p:cNvPr>
          <p:cNvSpPr>
            <a:spLocks noGrp="1"/>
          </p:cNvSpPr>
          <p:nvPr>
            <p:ph type="title"/>
          </p:nvPr>
        </p:nvSpPr>
        <p:spPr/>
        <p:txBody>
          <a:bodyPr>
            <a:normAutofit fontScale="90000"/>
          </a:bodyPr>
          <a:lstStyle/>
          <a:p>
            <a:pPr eaLnBrk="1" fontAlgn="auto" hangingPunct="1">
              <a:spcAft>
                <a:spcPts val="0"/>
              </a:spcAft>
              <a:defRPr/>
            </a:pPr>
            <a:r>
              <a:rPr lang="en-US" b="1" dirty="0"/>
              <a:t>Some people are more susceptible</a:t>
            </a:r>
            <a:br>
              <a:rPr lang="en-US" b="1" dirty="0"/>
            </a:br>
            <a:endParaRPr lang="en-US" dirty="0"/>
          </a:p>
        </p:txBody>
      </p:sp>
      <p:sp>
        <p:nvSpPr>
          <p:cNvPr id="153603" name="Content Placeholder 2">
            <a:extLst>
              <a:ext uri="{FF2B5EF4-FFF2-40B4-BE49-F238E27FC236}">
                <a16:creationId xmlns:a16="http://schemas.microsoft.com/office/drawing/2014/main" id="{8637FA71-B530-4E93-90A8-607B187B57DC}"/>
              </a:ext>
            </a:extLst>
          </p:cNvPr>
          <p:cNvSpPr>
            <a:spLocks noGrp="1"/>
          </p:cNvSpPr>
          <p:nvPr>
            <p:ph idx="1"/>
          </p:nvPr>
        </p:nvSpPr>
        <p:spPr>
          <a:xfrm>
            <a:off x="0" y="1935163"/>
            <a:ext cx="9144000" cy="4922837"/>
          </a:xfrm>
        </p:spPr>
        <p:txBody>
          <a:bodyPr/>
          <a:lstStyle/>
          <a:p>
            <a:pPr eaLnBrk="1" hangingPunct="1"/>
            <a:r>
              <a:rPr lang="en-US" altLang="en-US"/>
              <a:t>All patients admitted to hospital are at some risk of contracting an HAI. If you are very sick or have had surgery, you have an increased risk. Some patients are more vulnerable than others. These include:</a:t>
            </a:r>
          </a:p>
          <a:p>
            <a:pPr eaLnBrk="1" hangingPunct="1"/>
            <a:r>
              <a:rPr lang="en-US" altLang="en-US" b="1"/>
              <a:t>Very young people</a:t>
            </a:r>
            <a:r>
              <a:rPr lang="en-US" altLang="en-US"/>
              <a:t> - premature babies and very sick children</a:t>
            </a:r>
          </a:p>
          <a:p>
            <a:pPr eaLnBrk="1" hangingPunct="1"/>
            <a:r>
              <a:rPr lang="en-US" altLang="en-US" b="1"/>
              <a:t>Very old people</a:t>
            </a:r>
            <a:r>
              <a:rPr lang="en-US" altLang="en-US"/>
              <a:t> - the elderly</a:t>
            </a:r>
          </a:p>
          <a:p>
            <a:pPr eaLnBrk="1" hangingPunct="1"/>
            <a:r>
              <a:rPr lang="en-US" altLang="en-US" b="1"/>
              <a:t>Those with medical conditions</a:t>
            </a:r>
            <a:r>
              <a:rPr lang="en-US" altLang="en-US"/>
              <a:t> - such as diabetes</a:t>
            </a:r>
          </a:p>
          <a:p>
            <a:pPr eaLnBrk="1" hangingPunct="1"/>
            <a:r>
              <a:rPr lang="en-US" altLang="en-US" b="1"/>
              <a:t>People with defective immunity</a:t>
            </a:r>
            <a:r>
              <a:rPr lang="en-US" altLang="en-US"/>
              <a:t> - people with diseases that compromise their immune system or people who are being treated with chemotherapy or steroids</a:t>
            </a:r>
          </a:p>
          <a:p>
            <a:pPr eaLnBrk="1" hangingPunct="1"/>
            <a:endParaRPr lang="en-US" alt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2902B-A46A-4C47-A01D-A2B5BEB3F7DB}"/>
              </a:ext>
            </a:extLst>
          </p:cNvPr>
          <p:cNvSpPr>
            <a:spLocks noGrp="1"/>
          </p:cNvSpPr>
          <p:nvPr>
            <p:ph type="title"/>
          </p:nvPr>
        </p:nvSpPr>
        <p:spPr/>
        <p:txBody>
          <a:bodyPr>
            <a:normAutofit fontScale="90000"/>
          </a:bodyPr>
          <a:lstStyle/>
          <a:p>
            <a:pPr eaLnBrk="1" fontAlgn="auto" hangingPunct="1">
              <a:spcAft>
                <a:spcPts val="0"/>
              </a:spcAft>
              <a:defRPr/>
            </a:pPr>
            <a:r>
              <a:rPr lang="en-US" b="1" dirty="0"/>
              <a:t>Other risk factors</a:t>
            </a:r>
            <a:br>
              <a:rPr lang="en-US" b="1" dirty="0"/>
            </a:br>
            <a:endParaRPr lang="en-US" dirty="0"/>
          </a:p>
        </p:txBody>
      </p:sp>
      <p:sp>
        <p:nvSpPr>
          <p:cNvPr id="3" name="Content Placeholder 2">
            <a:extLst>
              <a:ext uri="{FF2B5EF4-FFF2-40B4-BE49-F238E27FC236}">
                <a16:creationId xmlns:a16="http://schemas.microsoft.com/office/drawing/2014/main" id="{34F53B25-2A91-44E8-9A57-DE3DE1A6A6F6}"/>
              </a:ext>
            </a:extLst>
          </p:cNvPr>
          <p:cNvSpPr>
            <a:spLocks noGrp="1"/>
          </p:cNvSpPr>
          <p:nvPr>
            <p:ph idx="1"/>
          </p:nvPr>
        </p:nvSpPr>
        <p:spPr>
          <a:xfrm>
            <a:off x="0" y="1371600"/>
            <a:ext cx="9144000" cy="5486400"/>
          </a:xfrm>
        </p:spPr>
        <p:txBody>
          <a:bodyPr>
            <a:normAutofit fontScale="77500" lnSpcReduction="20000"/>
          </a:bodyPr>
          <a:lstStyle/>
          <a:p>
            <a:pPr marL="274320" indent="-274320" eaLnBrk="1" hangingPunct="1">
              <a:spcAft>
                <a:spcPts val="0"/>
              </a:spcAft>
              <a:buClr>
                <a:schemeClr val="accent3"/>
              </a:buClr>
              <a:buFont typeface="Wingdings 2"/>
              <a:buChar char=""/>
              <a:defRPr/>
            </a:pPr>
            <a:r>
              <a:rPr lang="en-US" dirty="0"/>
              <a:t>There are other risk factors that may increase your likelihood of acquiring HAI. These include:</a:t>
            </a:r>
          </a:p>
          <a:p>
            <a:pPr marL="274320" indent="-274320" eaLnBrk="1" hangingPunct="1">
              <a:spcAft>
                <a:spcPts val="0"/>
              </a:spcAft>
              <a:buClr>
                <a:schemeClr val="accent3"/>
              </a:buClr>
              <a:buFont typeface="Wingdings 2"/>
              <a:buChar char=""/>
              <a:defRPr/>
            </a:pPr>
            <a:r>
              <a:rPr lang="en-US" b="1" dirty="0"/>
              <a:t>Length of stay</a:t>
            </a:r>
            <a:r>
              <a:rPr lang="en-US" dirty="0"/>
              <a:t> - a long hospital stay can increase the risk: for example, admission for complex or multiple illnesses.</a:t>
            </a:r>
          </a:p>
          <a:p>
            <a:pPr marL="274320" indent="-274320" eaLnBrk="1" hangingPunct="1">
              <a:spcAft>
                <a:spcPts val="0"/>
              </a:spcAft>
              <a:buClr>
                <a:schemeClr val="accent3"/>
              </a:buClr>
              <a:buFont typeface="Wingdings 2"/>
              <a:buChar char=""/>
              <a:defRPr/>
            </a:pPr>
            <a:r>
              <a:rPr lang="en-US" b="1" dirty="0"/>
              <a:t>Operations and surgical procedures</a:t>
            </a:r>
            <a:r>
              <a:rPr lang="en-US" dirty="0"/>
              <a:t> - the length and type of surgery can also impact.</a:t>
            </a:r>
          </a:p>
          <a:p>
            <a:pPr marL="274320" indent="-274320" eaLnBrk="1" hangingPunct="1">
              <a:spcAft>
                <a:spcPts val="0"/>
              </a:spcAft>
              <a:buClr>
                <a:schemeClr val="accent3"/>
              </a:buClr>
              <a:buFont typeface="Wingdings 2"/>
              <a:buChar char=""/>
              <a:defRPr/>
            </a:pPr>
            <a:r>
              <a:rPr lang="en-US" b="1" dirty="0"/>
              <a:t>Hand washing techniques</a:t>
            </a:r>
            <a:r>
              <a:rPr lang="en-US" dirty="0"/>
              <a:t> - inadequate hand washing by hospital staff and patients may increase your risk.</a:t>
            </a:r>
          </a:p>
          <a:p>
            <a:pPr marL="274320" indent="-274320" eaLnBrk="1" hangingPunct="1">
              <a:spcAft>
                <a:spcPts val="0"/>
              </a:spcAft>
              <a:buClr>
                <a:schemeClr val="accent3"/>
              </a:buClr>
              <a:buFont typeface="Wingdings 2"/>
              <a:buChar char=""/>
              <a:defRPr/>
            </a:pPr>
            <a:r>
              <a:rPr lang="en-US" b="1" dirty="0"/>
              <a:t>Antibiotics</a:t>
            </a:r>
            <a:r>
              <a:rPr lang="en-US" dirty="0"/>
              <a:t> - overuse of antibiotics can lead to resistant bacteria, which means that antibiotics become less effective.</a:t>
            </a:r>
          </a:p>
          <a:p>
            <a:pPr marL="274320" indent="-274320" eaLnBrk="1" hangingPunct="1">
              <a:spcAft>
                <a:spcPts val="0"/>
              </a:spcAft>
              <a:buClr>
                <a:schemeClr val="accent3"/>
              </a:buClr>
              <a:buFont typeface="Wingdings 2"/>
              <a:buChar char=""/>
              <a:defRPr/>
            </a:pPr>
            <a:r>
              <a:rPr lang="en-US" b="1" dirty="0"/>
              <a:t>Equipment</a:t>
            </a:r>
            <a:r>
              <a:rPr lang="en-US" dirty="0"/>
              <a:t> - invasive procedures can introduce infection into the body: for example, procedures that require the use of equipment such as urinary catheters, IV drips and infusions, respiratory equipment and drain tubes.</a:t>
            </a:r>
          </a:p>
          <a:p>
            <a:pPr marL="274320" indent="-274320" eaLnBrk="1" hangingPunct="1">
              <a:spcAft>
                <a:spcPts val="0"/>
              </a:spcAft>
              <a:buClr>
                <a:schemeClr val="accent3"/>
              </a:buClr>
              <a:buFont typeface="Wingdings 2"/>
              <a:buChar char=""/>
              <a:defRPr/>
            </a:pPr>
            <a:r>
              <a:rPr lang="en-US" b="1" dirty="0"/>
              <a:t>Wounds</a:t>
            </a:r>
            <a:r>
              <a:rPr lang="en-US" dirty="0"/>
              <a:t> - wounds, incisions (surgical cuts), burns and ulcers are all prone to infection.</a:t>
            </a:r>
          </a:p>
          <a:p>
            <a:pPr marL="274320" indent="-274320" eaLnBrk="1" hangingPunct="1">
              <a:spcAft>
                <a:spcPts val="0"/>
              </a:spcAft>
              <a:buClr>
                <a:schemeClr val="accent3"/>
              </a:buClr>
              <a:buFont typeface="Wingdings 2"/>
              <a:buChar char=""/>
              <a:defRPr/>
            </a:pPr>
            <a:r>
              <a:rPr lang="en-US" b="1" dirty="0"/>
              <a:t>High-risk areas</a:t>
            </a:r>
            <a:r>
              <a:rPr lang="en-US" dirty="0"/>
              <a:t> - some areas of the hospital are more likely to have infection, such as intensive care units (ICU) and high dependency units (HDU).</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1">
            <a:extLst>
              <a:ext uri="{FF2B5EF4-FFF2-40B4-BE49-F238E27FC236}">
                <a16:creationId xmlns:a16="http://schemas.microsoft.com/office/drawing/2014/main" id="{A1705735-4228-45FF-8FB5-B23990BBBABA}"/>
              </a:ext>
            </a:extLst>
          </p:cNvPr>
          <p:cNvSpPr>
            <a:spLocks noGrp="1"/>
          </p:cNvSpPr>
          <p:nvPr>
            <p:ph type="title"/>
          </p:nvPr>
        </p:nvSpPr>
        <p:spPr/>
        <p:txBody>
          <a:bodyPr/>
          <a:lstStyle/>
          <a:p>
            <a:pPr eaLnBrk="1" hangingPunct="1"/>
            <a:r>
              <a:rPr lang="en-US" altLang="en-US" b="1"/>
              <a:t>Types of infections</a:t>
            </a:r>
            <a:endParaRPr lang="en-US" altLang="en-US"/>
          </a:p>
        </p:txBody>
      </p:sp>
      <p:sp>
        <p:nvSpPr>
          <p:cNvPr id="155651" name="Content Placeholder 2">
            <a:extLst>
              <a:ext uri="{FF2B5EF4-FFF2-40B4-BE49-F238E27FC236}">
                <a16:creationId xmlns:a16="http://schemas.microsoft.com/office/drawing/2014/main" id="{C379877F-62B6-4EEF-9819-FC873FB096A9}"/>
              </a:ext>
            </a:extLst>
          </p:cNvPr>
          <p:cNvSpPr>
            <a:spLocks noGrp="1"/>
          </p:cNvSpPr>
          <p:nvPr>
            <p:ph idx="1"/>
          </p:nvPr>
        </p:nvSpPr>
        <p:spPr>
          <a:xfrm>
            <a:off x="0" y="1935163"/>
            <a:ext cx="9144000" cy="4922837"/>
          </a:xfrm>
        </p:spPr>
        <p:txBody>
          <a:bodyPr/>
          <a:lstStyle/>
          <a:p>
            <a:pPr eaLnBrk="1" hangingPunct="1"/>
            <a:r>
              <a:rPr lang="en-US" altLang="en-US"/>
              <a:t>The most common types of infection acquired in hospitals are:</a:t>
            </a:r>
          </a:p>
          <a:p>
            <a:pPr eaLnBrk="1" hangingPunct="1"/>
            <a:r>
              <a:rPr lang="en-US" altLang="en-US"/>
              <a:t>Urinary tract infections (UTI)</a:t>
            </a:r>
          </a:p>
          <a:p>
            <a:pPr eaLnBrk="1" hangingPunct="1"/>
            <a:r>
              <a:rPr lang="en-US" altLang="en-US"/>
              <a:t>Wound infection</a:t>
            </a:r>
          </a:p>
          <a:p>
            <a:pPr eaLnBrk="1" hangingPunct="1"/>
            <a:r>
              <a:rPr lang="en-US" altLang="en-US"/>
              <a:t>Pneumonia (lung infection)</a:t>
            </a:r>
          </a:p>
          <a:p>
            <a:pPr eaLnBrk="1" hangingPunct="1"/>
            <a:r>
              <a:rPr lang="en-US" altLang="en-US"/>
              <a:t>Bloodstream infection.</a:t>
            </a:r>
          </a:p>
          <a:p>
            <a:pPr eaLnBrk="1" hangingPunct="1"/>
            <a:r>
              <a:rPr lang="en-US" altLang="en-US"/>
              <a:t>Infections are treated with antibiotics and usually respond well. Occasionally, infections can be serious and life threatening. Some bacteria are hard to treat because they are resistant to standard antibiotics. These bacteria are sometimes called ‘superbugs’.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a:extLst>
              <a:ext uri="{FF2B5EF4-FFF2-40B4-BE49-F238E27FC236}">
                <a16:creationId xmlns:a16="http://schemas.microsoft.com/office/drawing/2014/main" id="{E78B3857-5920-4EE9-BA68-FC51B6FB8DE4}"/>
              </a:ext>
            </a:extLst>
          </p:cNvPr>
          <p:cNvSpPr>
            <a:spLocks noGrp="1"/>
          </p:cNvSpPr>
          <p:nvPr>
            <p:ph type="title"/>
          </p:nvPr>
        </p:nvSpPr>
        <p:spPr/>
        <p:txBody>
          <a:bodyPr/>
          <a:lstStyle/>
          <a:p>
            <a:pPr eaLnBrk="1" hangingPunct="1"/>
            <a:r>
              <a:rPr lang="en-US" altLang="en-US" b="1"/>
              <a:t>Controlling infection</a:t>
            </a:r>
            <a:endParaRPr lang="en-US" altLang="en-US"/>
          </a:p>
        </p:txBody>
      </p:sp>
      <p:sp>
        <p:nvSpPr>
          <p:cNvPr id="156675" name="Content Placeholder 2">
            <a:extLst>
              <a:ext uri="{FF2B5EF4-FFF2-40B4-BE49-F238E27FC236}">
                <a16:creationId xmlns:a16="http://schemas.microsoft.com/office/drawing/2014/main" id="{CBA88B05-76BD-4D0A-B390-C8742C7D629F}"/>
              </a:ext>
            </a:extLst>
          </p:cNvPr>
          <p:cNvSpPr>
            <a:spLocks noGrp="1"/>
          </p:cNvSpPr>
          <p:nvPr>
            <p:ph idx="1"/>
          </p:nvPr>
        </p:nvSpPr>
        <p:spPr>
          <a:xfrm>
            <a:off x="0" y="1935163"/>
            <a:ext cx="9144000" cy="4922837"/>
          </a:xfrm>
        </p:spPr>
        <p:txBody>
          <a:bodyPr/>
          <a:lstStyle/>
          <a:p>
            <a:pPr eaLnBrk="1" hangingPunct="1"/>
            <a:r>
              <a:rPr lang="en-US" altLang="en-US"/>
              <a:t>Spread of infection can be controlled and reduced by:</a:t>
            </a:r>
          </a:p>
          <a:p>
            <a:pPr eaLnBrk="1" hangingPunct="1"/>
            <a:r>
              <a:rPr lang="en-US" altLang="en-US"/>
              <a:t>Strict hospital infection control procedures and policies</a:t>
            </a:r>
          </a:p>
          <a:p>
            <a:pPr eaLnBrk="1" hangingPunct="1"/>
            <a:r>
              <a:rPr lang="en-US" altLang="en-US"/>
              <a:t>Correct and frequent hand washing by all hospital staff and patients</a:t>
            </a:r>
          </a:p>
          <a:p>
            <a:pPr eaLnBrk="1" hangingPunct="1"/>
            <a:r>
              <a:rPr lang="en-US" altLang="en-US"/>
              <a:t>Cautious use of antibiotic medication.</a:t>
            </a:r>
          </a:p>
          <a:p>
            <a:pPr eaLnBrk="1" hangingPunct="1"/>
            <a:r>
              <a:rPr lang="en-US" altLang="en-US" b="1"/>
              <a:t>How to reduce your risk</a:t>
            </a:r>
          </a:p>
          <a:p>
            <a:pPr eaLnBrk="1" hangingPunct="1"/>
            <a:r>
              <a:rPr lang="en-US" altLang="en-US"/>
              <a:t>If you are going to hospital, there are things you can do before admission and in hospital that will help reduce the chance of you getting an infection.</a:t>
            </a:r>
            <a:br>
              <a:rPr lang="en-US" altLang="en-US"/>
            </a:br>
            <a:br>
              <a:rPr lang="en-US" altLang="en-US"/>
            </a:br>
            <a:endParaRPr lang="en-US" alt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1">
            <a:extLst>
              <a:ext uri="{FF2B5EF4-FFF2-40B4-BE49-F238E27FC236}">
                <a16:creationId xmlns:a16="http://schemas.microsoft.com/office/drawing/2014/main" id="{60EF1C7F-1763-4A3A-BCB1-F3C1C9D49FCD}"/>
              </a:ext>
            </a:extLst>
          </p:cNvPr>
          <p:cNvSpPr>
            <a:spLocks noGrp="1"/>
          </p:cNvSpPr>
          <p:nvPr>
            <p:ph type="title"/>
          </p:nvPr>
        </p:nvSpPr>
        <p:spPr>
          <a:xfrm>
            <a:off x="457200" y="228600"/>
            <a:ext cx="8229600" cy="1143000"/>
          </a:xfrm>
        </p:spPr>
        <p:txBody>
          <a:bodyPr/>
          <a:lstStyle/>
          <a:p>
            <a:pPr eaLnBrk="1" hangingPunct="1"/>
            <a:r>
              <a:rPr lang="en-US" altLang="en-US" b="1"/>
              <a:t>Before admission</a:t>
            </a:r>
            <a:endParaRPr lang="en-US" altLang="en-US"/>
          </a:p>
        </p:txBody>
      </p:sp>
      <p:sp>
        <p:nvSpPr>
          <p:cNvPr id="157699" name="Content Placeholder 2">
            <a:extLst>
              <a:ext uri="{FF2B5EF4-FFF2-40B4-BE49-F238E27FC236}">
                <a16:creationId xmlns:a16="http://schemas.microsoft.com/office/drawing/2014/main" id="{7A9DA924-D13F-45D6-A298-37B4DA3A80CC}"/>
              </a:ext>
            </a:extLst>
          </p:cNvPr>
          <p:cNvSpPr>
            <a:spLocks noGrp="1"/>
          </p:cNvSpPr>
          <p:nvPr>
            <p:ph idx="1"/>
          </p:nvPr>
        </p:nvSpPr>
        <p:spPr>
          <a:xfrm>
            <a:off x="0" y="1676400"/>
            <a:ext cx="9144000" cy="5181600"/>
          </a:xfrm>
        </p:spPr>
        <p:txBody>
          <a:bodyPr/>
          <a:lstStyle/>
          <a:p>
            <a:pPr eaLnBrk="1" hangingPunct="1"/>
            <a:r>
              <a:rPr lang="en-US" altLang="en-US"/>
              <a:t>Follow these steps before you go to hospital:</a:t>
            </a:r>
          </a:p>
          <a:p>
            <a:pPr eaLnBrk="1" hangingPunct="1"/>
            <a:r>
              <a:rPr lang="en-US" altLang="en-US" b="1"/>
              <a:t>Stop smoking</a:t>
            </a:r>
            <a:r>
              <a:rPr lang="en-US" altLang="en-US"/>
              <a:t> - smoking can interfere with healing processes. It also damages the airways, which can make lung infections more likely.</a:t>
            </a:r>
          </a:p>
          <a:p>
            <a:pPr eaLnBrk="1" hangingPunct="1"/>
            <a:r>
              <a:rPr lang="en-US" altLang="en-US" b="1"/>
              <a:t>Maintain a healthy  weight</a:t>
            </a:r>
            <a:r>
              <a:rPr lang="en-US" altLang="en-US"/>
              <a:t> - people who are overweight are more prone to infection.</a:t>
            </a:r>
          </a:p>
          <a:p>
            <a:pPr eaLnBrk="1" hangingPunct="1"/>
            <a:r>
              <a:rPr lang="en-US" altLang="en-US" b="1"/>
              <a:t>Inform your doctor of all existing or recent illness</a:t>
            </a:r>
            <a:r>
              <a:rPr lang="en-US" altLang="en-US"/>
              <a:t> - a</a:t>
            </a:r>
            <a:r>
              <a:rPr lang="en-US" altLang="en-US" b="1"/>
              <a:t> </a:t>
            </a:r>
            <a:r>
              <a:rPr lang="en-US" altLang="en-US"/>
              <a:t>cold or the flu can lead to a chest infection, so let your doctor or the hospital staff know if you are not well.</a:t>
            </a:r>
          </a:p>
          <a:p>
            <a:pPr eaLnBrk="1" hangingPunct="1"/>
            <a:r>
              <a:rPr lang="en-US" altLang="en-US" b="1"/>
              <a:t>Manage diabetes</a:t>
            </a:r>
            <a:r>
              <a:rPr lang="en-US" altLang="en-US"/>
              <a:t> - if you are a diabetic, make sure that your blood sugar levels are under control.</a:t>
            </a:r>
          </a:p>
          <a:p>
            <a:pPr eaLnBrk="1" hangingPunct="1"/>
            <a:endParaRPr lang="en-US" alt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a:extLst>
              <a:ext uri="{FF2B5EF4-FFF2-40B4-BE49-F238E27FC236}">
                <a16:creationId xmlns:a16="http://schemas.microsoft.com/office/drawing/2014/main" id="{9CB5DAA3-963D-424B-A4E5-EB53BC8F6311}"/>
              </a:ext>
            </a:extLst>
          </p:cNvPr>
          <p:cNvSpPr>
            <a:spLocks noGrp="1"/>
          </p:cNvSpPr>
          <p:nvPr>
            <p:ph type="title"/>
          </p:nvPr>
        </p:nvSpPr>
        <p:spPr>
          <a:xfrm>
            <a:off x="457200" y="304800"/>
            <a:ext cx="8229600" cy="1219200"/>
          </a:xfrm>
        </p:spPr>
        <p:txBody>
          <a:bodyPr/>
          <a:lstStyle/>
          <a:p>
            <a:pPr eaLnBrk="1" hangingPunct="1"/>
            <a:r>
              <a:rPr lang="en-US" altLang="en-US" b="1"/>
              <a:t>During your stay</a:t>
            </a:r>
            <a:endParaRPr lang="en-US" altLang="en-US"/>
          </a:p>
        </p:txBody>
      </p:sp>
      <p:sp>
        <p:nvSpPr>
          <p:cNvPr id="3" name="Content Placeholder 2">
            <a:extLst>
              <a:ext uri="{FF2B5EF4-FFF2-40B4-BE49-F238E27FC236}">
                <a16:creationId xmlns:a16="http://schemas.microsoft.com/office/drawing/2014/main" id="{4C89DBBB-226E-43DD-9D2A-EBB37A15B6B2}"/>
              </a:ext>
            </a:extLst>
          </p:cNvPr>
          <p:cNvSpPr>
            <a:spLocks noGrp="1"/>
          </p:cNvSpPr>
          <p:nvPr>
            <p:ph idx="1"/>
          </p:nvPr>
        </p:nvSpPr>
        <p:spPr>
          <a:xfrm>
            <a:off x="0" y="1600200"/>
            <a:ext cx="9144000" cy="5257800"/>
          </a:xfrm>
        </p:spPr>
        <p:txBody>
          <a:bodyPr>
            <a:normAutofit fontScale="92500" lnSpcReduction="10000"/>
          </a:bodyPr>
          <a:lstStyle/>
          <a:p>
            <a:pPr marL="274320" indent="-274320" eaLnBrk="1" hangingPunct="1">
              <a:spcAft>
                <a:spcPts val="0"/>
              </a:spcAft>
              <a:buClr>
                <a:schemeClr val="accent3"/>
              </a:buClr>
              <a:buFont typeface="Wingdings 2"/>
              <a:buChar char=""/>
              <a:defRPr/>
            </a:pPr>
            <a:r>
              <a:rPr lang="en-US" dirty="0"/>
              <a:t>Some things that can help reduce the chance of infection while you are in hospital include:</a:t>
            </a:r>
          </a:p>
          <a:p>
            <a:pPr marL="274320" indent="-274320" eaLnBrk="1" hangingPunct="1">
              <a:spcAft>
                <a:spcPts val="0"/>
              </a:spcAft>
              <a:buClr>
                <a:schemeClr val="accent3"/>
              </a:buClr>
              <a:buFont typeface="Wingdings 2"/>
              <a:buChar char=""/>
              <a:defRPr/>
            </a:pPr>
            <a:r>
              <a:rPr lang="en-US" dirty="0"/>
              <a:t>Make sure that you wash your hands properly, especially after using the toilet. Remind hospital staff to do the same before and after they attend to you.</a:t>
            </a:r>
          </a:p>
          <a:p>
            <a:pPr marL="274320" indent="-274320" eaLnBrk="1" hangingPunct="1">
              <a:spcAft>
                <a:spcPts val="0"/>
              </a:spcAft>
              <a:buClr>
                <a:schemeClr val="accent3"/>
              </a:buClr>
              <a:buFont typeface="Wingdings 2"/>
              <a:buChar char=""/>
              <a:defRPr/>
            </a:pPr>
            <a:r>
              <a:rPr lang="en-US" dirty="0"/>
              <a:t>Let your nurse know if the site around the needle is not clean and dry if you have an IV drip.</a:t>
            </a:r>
          </a:p>
          <a:p>
            <a:pPr marL="274320" indent="-274320" eaLnBrk="1" hangingPunct="1">
              <a:spcAft>
                <a:spcPts val="0"/>
              </a:spcAft>
              <a:buClr>
                <a:schemeClr val="accent3"/>
              </a:buClr>
              <a:buFont typeface="Wingdings 2"/>
              <a:buChar char=""/>
              <a:defRPr/>
            </a:pPr>
            <a:r>
              <a:rPr lang="en-US" dirty="0"/>
              <a:t>Tell your nurse if the dressings are not clean, dry and attached around any wounds you may have.</a:t>
            </a:r>
          </a:p>
          <a:p>
            <a:pPr marL="274320" indent="-274320" eaLnBrk="1" hangingPunct="1">
              <a:spcAft>
                <a:spcPts val="0"/>
              </a:spcAft>
              <a:buClr>
                <a:schemeClr val="accent3"/>
              </a:buClr>
              <a:buFont typeface="Wingdings 2"/>
              <a:buChar char=""/>
              <a:defRPr/>
            </a:pPr>
            <a:r>
              <a:rPr lang="en-US" dirty="0"/>
              <a:t>Let your nurse know if tubes or catheters feel displaced.</a:t>
            </a:r>
          </a:p>
          <a:p>
            <a:pPr marL="274320" indent="-274320" eaLnBrk="1" hangingPunct="1">
              <a:spcAft>
                <a:spcPts val="0"/>
              </a:spcAft>
              <a:buClr>
                <a:schemeClr val="accent3"/>
              </a:buClr>
              <a:buFont typeface="Wingdings 2"/>
              <a:buChar char=""/>
              <a:defRPr/>
            </a:pPr>
            <a:r>
              <a:rPr lang="en-US" dirty="0"/>
              <a:t>Do your deep breathing exercises - the staff will instruct you. This is very important because they can help prevent a chest infection.</a:t>
            </a:r>
          </a:p>
          <a:p>
            <a:pPr marL="274320" indent="-274320" eaLnBrk="1" hangingPunct="1">
              <a:spcAft>
                <a:spcPts val="0"/>
              </a:spcAft>
              <a:buClr>
                <a:schemeClr val="accent3"/>
              </a:buClr>
              <a:buFont typeface="Wingdings 2"/>
              <a:buChar char=""/>
              <a:defRPr/>
            </a:pPr>
            <a:r>
              <a:rPr lang="en-US" dirty="0"/>
              <a:t>Ask relatives or friends who have colds or are unwell not to visit.</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FEC2A-7128-4777-BB5C-FBE8FB105AD4}"/>
              </a:ext>
            </a:extLst>
          </p:cNvPr>
          <p:cNvSpPr>
            <a:spLocks noGrp="1"/>
          </p:cNvSpPr>
          <p:nvPr>
            <p:ph type="title"/>
          </p:nvPr>
        </p:nvSpPr>
        <p:spPr>
          <a:xfrm>
            <a:off x="457200" y="304800"/>
            <a:ext cx="8229600" cy="1371600"/>
          </a:xfrm>
        </p:spPr>
        <p:txBody>
          <a:bodyPr>
            <a:normAutofit fontScale="90000"/>
          </a:bodyPr>
          <a:lstStyle/>
          <a:p>
            <a:pPr eaLnBrk="1" fontAlgn="auto" hangingPunct="1">
              <a:spcAft>
                <a:spcPts val="0"/>
              </a:spcAft>
              <a:defRPr/>
            </a:pPr>
            <a:r>
              <a:rPr lang="en-US" b="1" dirty="0"/>
              <a:t>What to expect if you get an infection</a:t>
            </a:r>
            <a:endParaRPr lang="en-US" dirty="0"/>
          </a:p>
        </p:txBody>
      </p:sp>
      <p:sp>
        <p:nvSpPr>
          <p:cNvPr id="159747" name="Content Placeholder 2">
            <a:extLst>
              <a:ext uri="{FF2B5EF4-FFF2-40B4-BE49-F238E27FC236}">
                <a16:creationId xmlns:a16="http://schemas.microsoft.com/office/drawing/2014/main" id="{172A6028-BC22-4423-8F07-DCD0F68D7F16}"/>
              </a:ext>
            </a:extLst>
          </p:cNvPr>
          <p:cNvSpPr>
            <a:spLocks noGrp="1"/>
          </p:cNvSpPr>
          <p:nvPr>
            <p:ph idx="1"/>
          </p:nvPr>
        </p:nvSpPr>
        <p:spPr>
          <a:xfrm>
            <a:off x="0" y="1935163"/>
            <a:ext cx="9144000" cy="4922837"/>
          </a:xfrm>
        </p:spPr>
        <p:txBody>
          <a:bodyPr/>
          <a:lstStyle/>
          <a:p>
            <a:pPr eaLnBrk="1" hangingPunct="1"/>
            <a:r>
              <a:rPr lang="en-US" altLang="en-US"/>
              <a:t>If you do acquire an infection in hospital, other procedures and practices (apart from antibiotic treatment) may be put in place to stop the spread of infection to other patients. Depending on the type of infection, these might include:</a:t>
            </a:r>
          </a:p>
          <a:p>
            <a:pPr eaLnBrk="1" hangingPunct="1"/>
            <a:r>
              <a:rPr lang="en-US" altLang="en-US"/>
              <a:t>Isolation in a single room</a:t>
            </a:r>
          </a:p>
          <a:p>
            <a:pPr eaLnBrk="1" hangingPunct="1"/>
            <a:r>
              <a:rPr lang="en-US" altLang="en-US"/>
              <a:t>Being put last on the operation surgery list</a:t>
            </a:r>
          </a:p>
          <a:p>
            <a:pPr eaLnBrk="1" hangingPunct="1"/>
            <a:r>
              <a:rPr lang="en-US" altLang="en-US"/>
              <a:t>Being nursed by staff wearing gloves and gowns</a:t>
            </a:r>
          </a:p>
          <a:p>
            <a:pPr eaLnBrk="1" hangingPunct="1"/>
            <a:endParaRPr lang="en-US" alt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A0D62-C424-458F-9E05-86882FD76AE1}"/>
              </a:ext>
            </a:extLst>
          </p:cNvPr>
          <p:cNvSpPr>
            <a:spLocks noGrp="1"/>
          </p:cNvSpPr>
          <p:nvPr>
            <p:ph type="ctrTitle"/>
          </p:nvPr>
        </p:nvSpPr>
        <p:spPr>
          <a:ln>
            <a:miter lim="800000"/>
            <a:headEnd/>
            <a:tailEnd/>
          </a:ln>
        </p:spPr>
        <p:txBody>
          <a:bodyPr/>
          <a:lstStyle/>
          <a:p>
            <a:pPr eaLnBrk="1" fontAlgn="auto" hangingPunct="1">
              <a:spcAft>
                <a:spcPts val="0"/>
              </a:spcAft>
              <a:defRPr/>
            </a:pPr>
            <a:r>
              <a:rPr lang="en-US" dirty="0"/>
              <a:t>UNIT # V</a:t>
            </a:r>
          </a:p>
        </p:txBody>
      </p:sp>
      <p:sp>
        <p:nvSpPr>
          <p:cNvPr id="160771" name="Subtitle 2">
            <a:extLst>
              <a:ext uri="{FF2B5EF4-FFF2-40B4-BE49-F238E27FC236}">
                <a16:creationId xmlns:a16="http://schemas.microsoft.com/office/drawing/2014/main" id="{66078CCB-AB0F-413F-AFE8-15D76ACF7502}"/>
              </a:ext>
            </a:extLst>
          </p:cNvPr>
          <p:cNvSpPr>
            <a:spLocks noGrp="1"/>
          </p:cNvSpPr>
          <p:nvPr>
            <p:ph type="subTitle" idx="1"/>
          </p:nvPr>
        </p:nvSpPr>
        <p:spPr>
          <a:xfrm>
            <a:off x="533400" y="3228975"/>
            <a:ext cx="7854950" cy="1752600"/>
          </a:xfrm>
        </p:spPr>
        <p:txBody>
          <a:bodyPr/>
          <a:lstStyle/>
          <a:p>
            <a:pPr marR="0" eaLnBrk="1" hangingPunct="1"/>
            <a:r>
              <a:rPr lang="en-US" altLang="en-US"/>
              <a:t>CONCEPT OF ISOLATION</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a:extLst>
              <a:ext uri="{FF2B5EF4-FFF2-40B4-BE49-F238E27FC236}">
                <a16:creationId xmlns:a16="http://schemas.microsoft.com/office/drawing/2014/main" id="{B578AE39-38EF-43AE-9CF9-1A60B8A1028F}"/>
              </a:ext>
            </a:extLst>
          </p:cNvPr>
          <p:cNvSpPr>
            <a:spLocks noGrp="1"/>
          </p:cNvSpPr>
          <p:nvPr>
            <p:ph type="title"/>
          </p:nvPr>
        </p:nvSpPr>
        <p:spPr/>
        <p:txBody>
          <a:bodyPr/>
          <a:lstStyle/>
          <a:p>
            <a:pPr eaLnBrk="1" hangingPunct="1"/>
            <a:r>
              <a:rPr lang="en-US" altLang="en-US"/>
              <a:t>ISOLATION</a:t>
            </a:r>
          </a:p>
        </p:txBody>
      </p:sp>
      <p:sp>
        <p:nvSpPr>
          <p:cNvPr id="161795" name="Content Placeholder 2">
            <a:extLst>
              <a:ext uri="{FF2B5EF4-FFF2-40B4-BE49-F238E27FC236}">
                <a16:creationId xmlns:a16="http://schemas.microsoft.com/office/drawing/2014/main" id="{105E8AC3-2691-4917-8E42-BF524F12DA22}"/>
              </a:ext>
            </a:extLst>
          </p:cNvPr>
          <p:cNvSpPr>
            <a:spLocks noGrp="1"/>
          </p:cNvSpPr>
          <p:nvPr>
            <p:ph idx="1"/>
          </p:nvPr>
        </p:nvSpPr>
        <p:spPr>
          <a:xfrm>
            <a:off x="0" y="1935163"/>
            <a:ext cx="9144000" cy="4922837"/>
          </a:xfrm>
        </p:spPr>
        <p:txBody>
          <a:bodyPr/>
          <a:lstStyle/>
          <a:p>
            <a:pPr eaLnBrk="1" hangingPunct="1"/>
            <a:r>
              <a:rPr lang="en-US" altLang="en-US" b="1"/>
              <a:t>Definition</a:t>
            </a:r>
          </a:p>
          <a:p>
            <a:pPr lvl="1" eaLnBrk="1" hangingPunct="1"/>
            <a:r>
              <a:rPr lang="en-US" altLang="en-US"/>
              <a:t>Isolation refers to the precautions that are taken in the hospital to prevent the spread of an infectious agent from an infected or colonized patient to susceptible persons.</a:t>
            </a:r>
          </a:p>
          <a:p>
            <a:pPr eaLnBrk="1" hangingPunct="1"/>
            <a:r>
              <a:rPr lang="en-US" altLang="en-US" b="1"/>
              <a:t>Purpose</a:t>
            </a:r>
          </a:p>
          <a:p>
            <a:pPr lvl="1" eaLnBrk="1" hangingPunct="1"/>
            <a:r>
              <a:rPr lang="en-US" altLang="en-US"/>
              <a:t>Isolation practices are designed to minimize the transmission of infection in the hospital, using current understanding of the way infections can transmit. Isolation should be done in a user friendly, well-accepted, inexpensive way that interferes as little as possible with patient care, minimizes patient discomfort, and avoids unnecessary use.</a:t>
            </a:r>
            <a:br>
              <a:rPr lang="en-US" altLang="en-US"/>
            </a:br>
            <a:endParaRPr lang="en-US" alt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a:extLst>
              <a:ext uri="{FF2B5EF4-FFF2-40B4-BE49-F238E27FC236}">
                <a16:creationId xmlns:a16="http://schemas.microsoft.com/office/drawing/2014/main" id="{C5EE1997-0084-40C3-9A80-2BA62EAAAC83}"/>
              </a:ext>
            </a:extLst>
          </p:cNvPr>
          <p:cNvSpPr>
            <a:spLocks noGrp="1"/>
          </p:cNvSpPr>
          <p:nvPr>
            <p:ph type="title"/>
          </p:nvPr>
        </p:nvSpPr>
        <p:spPr>
          <a:xfrm>
            <a:off x="0" y="0"/>
            <a:ext cx="9144000" cy="1143000"/>
          </a:xfrm>
        </p:spPr>
        <p:txBody>
          <a:bodyPr/>
          <a:lstStyle/>
          <a:p>
            <a:pPr eaLnBrk="1" hangingPunct="1"/>
            <a:r>
              <a:rPr lang="en-US" altLang="en-US"/>
              <a:t>EXPLANATION</a:t>
            </a:r>
          </a:p>
        </p:txBody>
      </p:sp>
      <p:sp>
        <p:nvSpPr>
          <p:cNvPr id="162819" name="Content Placeholder 2">
            <a:extLst>
              <a:ext uri="{FF2B5EF4-FFF2-40B4-BE49-F238E27FC236}">
                <a16:creationId xmlns:a16="http://schemas.microsoft.com/office/drawing/2014/main" id="{019D4730-5193-400B-A9C4-13CF31D8C3AB}"/>
              </a:ext>
            </a:extLst>
          </p:cNvPr>
          <p:cNvSpPr>
            <a:spLocks noGrp="1"/>
          </p:cNvSpPr>
          <p:nvPr>
            <p:ph idx="1"/>
          </p:nvPr>
        </p:nvSpPr>
        <p:spPr>
          <a:xfrm>
            <a:off x="0" y="1524000"/>
            <a:ext cx="9144000" cy="5334000"/>
          </a:xfrm>
        </p:spPr>
        <p:txBody>
          <a:bodyPr/>
          <a:lstStyle/>
          <a:p>
            <a:pPr eaLnBrk="1" hangingPunct="1"/>
            <a:r>
              <a:rPr lang="en-US" altLang="en-US"/>
              <a:t>In health care, </a:t>
            </a:r>
            <a:r>
              <a:rPr lang="en-US" altLang="en-US" b="1"/>
              <a:t>isolation</a:t>
            </a:r>
            <a:r>
              <a:rPr lang="en-US" altLang="en-US"/>
              <a:t> refers to various measures taken to prevent contagious diseases from being spread from a patient to other patients, health care workers, and visitors, or from others to a particular patient. Various forms of isolation exist, some of which contact procedures are modified, and others in which the patient is kept away from all others.</a:t>
            </a:r>
          </a:p>
          <a:p>
            <a:pPr eaLnBrk="1" hangingPunct="1"/>
            <a:r>
              <a:rPr lang="en-US" altLang="en-US"/>
              <a:t>Isolation is most commonly used when a patient has a viral illness. Special equipment is used in the treatment of patients on the various forms of isolation. These most commonly include gowns, masks, and gloves.</a:t>
            </a:r>
          </a:p>
          <a:p>
            <a:pPr eaLnBrk="1" hangingPunct="1"/>
            <a:endParaRPr lang="en-US" alt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a:extLst>
              <a:ext uri="{FF2B5EF4-FFF2-40B4-BE49-F238E27FC236}">
                <a16:creationId xmlns:a16="http://schemas.microsoft.com/office/drawing/2014/main" id="{FCFFA3BA-D22B-4024-B2D6-4BAF8ACA337E}"/>
              </a:ext>
            </a:extLst>
          </p:cNvPr>
          <p:cNvSpPr>
            <a:spLocks noGrp="1"/>
          </p:cNvSpPr>
          <p:nvPr>
            <p:ph type="title"/>
          </p:nvPr>
        </p:nvSpPr>
        <p:spPr>
          <a:xfrm>
            <a:off x="0" y="0"/>
            <a:ext cx="9144000" cy="1143000"/>
          </a:xfrm>
        </p:spPr>
        <p:txBody>
          <a:bodyPr/>
          <a:lstStyle/>
          <a:p>
            <a:pPr eaLnBrk="1" hangingPunct="1"/>
            <a:r>
              <a:rPr lang="en-US" altLang="en-US"/>
              <a:t>TYPES OF ISOLATION</a:t>
            </a:r>
          </a:p>
        </p:txBody>
      </p:sp>
      <p:sp>
        <p:nvSpPr>
          <p:cNvPr id="3" name="Content Placeholder 2">
            <a:extLst>
              <a:ext uri="{FF2B5EF4-FFF2-40B4-BE49-F238E27FC236}">
                <a16:creationId xmlns:a16="http://schemas.microsoft.com/office/drawing/2014/main" id="{5362C003-68CF-4027-A203-6B18E3E2ACCF}"/>
              </a:ext>
            </a:extLst>
          </p:cNvPr>
          <p:cNvSpPr>
            <a:spLocks noGrp="1"/>
          </p:cNvSpPr>
          <p:nvPr>
            <p:ph idx="1"/>
          </p:nvPr>
        </p:nvSpPr>
        <p:spPr>
          <a:xfrm>
            <a:off x="0" y="1295400"/>
            <a:ext cx="9144000" cy="5562600"/>
          </a:xfrm>
        </p:spPr>
        <p:txBody>
          <a:bodyPr>
            <a:normAutofit fontScale="92500"/>
          </a:bodyPr>
          <a:lstStyle/>
          <a:p>
            <a:pPr marL="274320" indent="-274320" eaLnBrk="1" fontAlgn="auto" hangingPunct="1">
              <a:spcAft>
                <a:spcPts val="0"/>
              </a:spcAft>
              <a:buClr>
                <a:schemeClr val="accent3"/>
              </a:buClr>
              <a:buFont typeface="Wingdings 2"/>
              <a:buNone/>
              <a:defRPr/>
            </a:pPr>
            <a:endParaRPr lang="en-US" dirty="0"/>
          </a:p>
          <a:p>
            <a:pPr marL="274320" indent="-274320" eaLnBrk="1" fontAlgn="auto" hangingPunct="1">
              <a:spcAft>
                <a:spcPts val="0"/>
              </a:spcAft>
              <a:buClr>
                <a:schemeClr val="accent3"/>
              </a:buClr>
              <a:buFont typeface="Wingdings 2"/>
              <a:buChar char=""/>
              <a:defRPr/>
            </a:pPr>
            <a:r>
              <a:rPr lang="en-US" b="1" dirty="0"/>
              <a:t>Strict isolation</a:t>
            </a:r>
          </a:p>
          <a:p>
            <a:pPr marL="274320" indent="-274320" eaLnBrk="1" fontAlgn="auto" hangingPunct="1">
              <a:spcAft>
                <a:spcPts val="0"/>
              </a:spcAft>
              <a:buClr>
                <a:schemeClr val="accent3"/>
              </a:buClr>
              <a:buFont typeface="Wingdings 2"/>
              <a:buChar char=""/>
              <a:defRPr/>
            </a:pPr>
            <a:r>
              <a:rPr lang="en-US" b="1" dirty="0"/>
              <a:t>Strict isolation</a:t>
            </a:r>
            <a:r>
              <a:rPr lang="en-US" dirty="0"/>
              <a:t> is used for diseases spread through the air and in some cases by contact.</a:t>
            </a:r>
            <a:r>
              <a:rPr lang="en-US" baseline="30000" dirty="0"/>
              <a:t> </a:t>
            </a:r>
            <a:r>
              <a:rPr lang="en-US" dirty="0"/>
              <a:t>Patients must be placed in isolation to prevent the spread of infectious diseases. Those who are kept in strict isolation are often kept in a special room at the facility designed for that purpose. Such rooms are equipped with a special lavatory and care giving equipment, and a sink and waste disposal are provided for workers upon leaving the area.</a:t>
            </a:r>
          </a:p>
          <a:p>
            <a:pPr marL="274320" indent="-274320" eaLnBrk="1" fontAlgn="auto" hangingPunct="1">
              <a:spcAft>
                <a:spcPts val="0"/>
              </a:spcAft>
              <a:buClr>
                <a:schemeClr val="accent3"/>
              </a:buClr>
              <a:buFont typeface="Wingdings 2"/>
              <a:buChar char=""/>
              <a:defRPr/>
            </a:pPr>
            <a:r>
              <a:rPr lang="en-US" b="1" dirty="0"/>
              <a:t>Contact isolation</a:t>
            </a:r>
          </a:p>
          <a:p>
            <a:pPr marL="274320" indent="-274320" eaLnBrk="1" fontAlgn="auto" hangingPunct="1">
              <a:spcAft>
                <a:spcPts val="0"/>
              </a:spcAft>
              <a:buClr>
                <a:schemeClr val="accent3"/>
              </a:buClr>
              <a:buFont typeface="Wingdings 2"/>
              <a:buChar char=""/>
              <a:defRPr/>
            </a:pPr>
            <a:r>
              <a:rPr lang="en-US" b="1" dirty="0"/>
              <a:t>Contact isolation</a:t>
            </a:r>
            <a:r>
              <a:rPr lang="en-US" dirty="0"/>
              <a:t> is used to prevent the spread of diseases that can be spread through contact with open wounds. Health care workers making contact with a patient on contact isolation are required to wear gloves, and in some cases, a gown.</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1">
            <a:extLst>
              <a:ext uri="{FF2B5EF4-FFF2-40B4-BE49-F238E27FC236}">
                <a16:creationId xmlns:a16="http://schemas.microsoft.com/office/drawing/2014/main" id="{A82FB1FC-B884-4A3D-AD7A-8785CB225512}"/>
              </a:ext>
            </a:extLst>
          </p:cNvPr>
          <p:cNvSpPr>
            <a:spLocks noGrp="1"/>
          </p:cNvSpPr>
          <p:nvPr>
            <p:ph type="title"/>
          </p:nvPr>
        </p:nvSpPr>
        <p:spPr>
          <a:xfrm>
            <a:off x="0" y="0"/>
            <a:ext cx="9144000" cy="1143000"/>
          </a:xfrm>
        </p:spPr>
        <p:txBody>
          <a:bodyPr/>
          <a:lstStyle/>
          <a:p>
            <a:pPr eaLnBrk="1" hangingPunct="1"/>
            <a:r>
              <a:rPr lang="en-US" altLang="en-US"/>
              <a:t>TYPES OF ISOLATION</a:t>
            </a:r>
          </a:p>
        </p:txBody>
      </p:sp>
      <p:sp>
        <p:nvSpPr>
          <p:cNvPr id="3" name="Content Placeholder 2">
            <a:extLst>
              <a:ext uri="{FF2B5EF4-FFF2-40B4-BE49-F238E27FC236}">
                <a16:creationId xmlns:a16="http://schemas.microsoft.com/office/drawing/2014/main" id="{CC770D70-61F2-4E29-B5F6-C93090961D71}"/>
              </a:ext>
            </a:extLst>
          </p:cNvPr>
          <p:cNvSpPr>
            <a:spLocks noGrp="1"/>
          </p:cNvSpPr>
          <p:nvPr>
            <p:ph idx="1"/>
          </p:nvPr>
        </p:nvSpPr>
        <p:spPr>
          <a:xfrm>
            <a:off x="0" y="1371600"/>
            <a:ext cx="9144000" cy="54864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b="1" dirty="0"/>
              <a:t>Respiratory isolation</a:t>
            </a:r>
          </a:p>
          <a:p>
            <a:pPr marL="274320" indent="-274320" eaLnBrk="1" fontAlgn="auto" hangingPunct="1">
              <a:spcAft>
                <a:spcPts val="0"/>
              </a:spcAft>
              <a:buClr>
                <a:schemeClr val="accent3"/>
              </a:buClr>
              <a:buFont typeface="Wingdings 2"/>
              <a:buChar char=""/>
              <a:defRPr/>
            </a:pPr>
            <a:r>
              <a:rPr lang="en-US" b="1" dirty="0"/>
              <a:t>Respiratory isolation</a:t>
            </a:r>
            <a:r>
              <a:rPr lang="en-US" dirty="0"/>
              <a:t> is used for diseases that are spread through particles that are exhaled. Those having contact with or exposure to such a patient are required to wear a mask.</a:t>
            </a:r>
          </a:p>
          <a:p>
            <a:pPr marL="274320" indent="-274320" eaLnBrk="1" fontAlgn="auto" hangingPunct="1">
              <a:spcAft>
                <a:spcPts val="0"/>
              </a:spcAft>
              <a:buClr>
                <a:schemeClr val="accent3"/>
              </a:buClr>
              <a:buFont typeface="Wingdings 2"/>
              <a:buChar char=""/>
              <a:defRPr/>
            </a:pPr>
            <a:r>
              <a:rPr lang="en-US" b="1" dirty="0"/>
              <a:t>Blood and body fluids precautions</a:t>
            </a:r>
          </a:p>
          <a:p>
            <a:pPr marL="274320" indent="-274320" eaLnBrk="1" fontAlgn="auto" hangingPunct="1">
              <a:spcAft>
                <a:spcPts val="0"/>
              </a:spcAft>
              <a:buClr>
                <a:schemeClr val="accent3"/>
              </a:buClr>
              <a:buFont typeface="Wingdings 2"/>
              <a:buChar char=""/>
              <a:defRPr/>
            </a:pPr>
            <a:r>
              <a:rPr lang="en-US" dirty="0"/>
              <a:t>This method is used when there is concern about communicable diseases found in a patient's body fluid. Health care workers making contact with the patient when body fluids are involved must wear gloves.</a:t>
            </a:r>
          </a:p>
          <a:p>
            <a:pPr marL="274320" indent="-274320" eaLnBrk="1" fontAlgn="auto" hangingPunct="1">
              <a:spcAft>
                <a:spcPts val="0"/>
              </a:spcAft>
              <a:buClr>
                <a:schemeClr val="accent3"/>
              </a:buClr>
              <a:buFont typeface="Wingdings 2"/>
              <a:buChar char=""/>
              <a:defRPr/>
            </a:pPr>
            <a:r>
              <a:rPr lang="en-US" b="1" dirty="0"/>
              <a:t>Reverse isolation</a:t>
            </a:r>
          </a:p>
          <a:p>
            <a:pPr marL="274320" indent="-274320" eaLnBrk="1" fontAlgn="auto" hangingPunct="1">
              <a:spcAft>
                <a:spcPts val="0"/>
              </a:spcAft>
              <a:buClr>
                <a:schemeClr val="accent3"/>
              </a:buClr>
              <a:buFont typeface="Wingdings 2"/>
              <a:buChar char=""/>
              <a:defRPr/>
            </a:pPr>
            <a:r>
              <a:rPr lang="en-US" b="1" dirty="0"/>
              <a:t>Reverse isolation</a:t>
            </a:r>
            <a:r>
              <a:rPr lang="en-US" dirty="0"/>
              <a:t> is a method to prevent a patient in a compromised health situation from being contaminated by other people </a:t>
            </a:r>
            <a:r>
              <a:rPr lang="en-US"/>
              <a:t>or objects.</a:t>
            </a:r>
            <a:endParaRPr lang="en-US" dirty="0"/>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a:extLst>
              <a:ext uri="{FF2B5EF4-FFF2-40B4-BE49-F238E27FC236}">
                <a16:creationId xmlns:a16="http://schemas.microsoft.com/office/drawing/2014/main" id="{45524B69-5F05-403E-B0DF-21C15AE528CF}"/>
              </a:ext>
            </a:extLst>
          </p:cNvPr>
          <p:cNvSpPr>
            <a:spLocks noGrp="1"/>
          </p:cNvSpPr>
          <p:nvPr>
            <p:ph type="title"/>
          </p:nvPr>
        </p:nvSpPr>
        <p:spPr/>
        <p:txBody>
          <a:bodyPr/>
          <a:lstStyle/>
          <a:p>
            <a:pPr eaLnBrk="1" hangingPunct="1"/>
            <a:r>
              <a:rPr lang="en-US" altLang="en-US"/>
              <a:t>Nurse responsibilites</a:t>
            </a:r>
          </a:p>
        </p:txBody>
      </p:sp>
      <p:sp>
        <p:nvSpPr>
          <p:cNvPr id="3" name="Content Placeholder 2">
            <a:extLst>
              <a:ext uri="{FF2B5EF4-FFF2-40B4-BE49-F238E27FC236}">
                <a16:creationId xmlns:a16="http://schemas.microsoft.com/office/drawing/2014/main" id="{9E323C49-6906-424C-9AC3-123983E543CD}"/>
              </a:ext>
            </a:extLst>
          </p:cNvPr>
          <p:cNvSpPr>
            <a:spLocks noGrp="1"/>
          </p:cNvSpPr>
          <p:nvPr>
            <p:ph idx="1"/>
          </p:nvPr>
        </p:nvSpPr>
        <p:spPr>
          <a:xfrm>
            <a:off x="0" y="1935163"/>
            <a:ext cx="9144000" cy="4922837"/>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Frequent hand washing</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Keeping working area clean and neat</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Keeping working equipments microbes free</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Using various types of barriers </a:t>
            </a:r>
            <a:r>
              <a:rPr lang="en-US" dirty="0" err="1"/>
              <a:t>eg</a:t>
            </a:r>
            <a:r>
              <a:rPr lang="en-US" dirty="0"/>
              <a:t> gloves, </a:t>
            </a:r>
            <a:r>
              <a:rPr lang="en-US" dirty="0" err="1"/>
              <a:t>gowens</a:t>
            </a:r>
            <a:r>
              <a:rPr lang="en-US" dirty="0"/>
              <a:t>, masks etc</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Avoid unnecessary visits of patients</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Avoid overcrowding at nursing units and wards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D8C3D-3EBF-4F54-BAF3-E3AA11787B27}"/>
              </a:ext>
            </a:extLst>
          </p:cNvPr>
          <p:cNvSpPr>
            <a:spLocks noGrp="1"/>
          </p:cNvSpPr>
          <p:nvPr>
            <p:ph type="ctrTitle"/>
          </p:nvPr>
        </p:nvSpPr>
        <p:spPr>
          <a:ln>
            <a:miter lim="800000"/>
            <a:headEnd/>
            <a:tailEnd/>
          </a:ln>
        </p:spPr>
        <p:txBody>
          <a:bodyPr/>
          <a:lstStyle/>
          <a:p>
            <a:pPr eaLnBrk="1" fontAlgn="auto" hangingPunct="1">
              <a:spcAft>
                <a:spcPts val="0"/>
              </a:spcAft>
              <a:defRPr/>
            </a:pPr>
            <a:r>
              <a:rPr lang="en-US" dirty="0"/>
              <a:t>Unit # VI</a:t>
            </a:r>
          </a:p>
        </p:txBody>
      </p:sp>
      <p:sp>
        <p:nvSpPr>
          <p:cNvPr id="166915" name="Subtitle 2">
            <a:extLst>
              <a:ext uri="{FF2B5EF4-FFF2-40B4-BE49-F238E27FC236}">
                <a16:creationId xmlns:a16="http://schemas.microsoft.com/office/drawing/2014/main" id="{C82E5AA6-49BF-4883-9BF4-936F373056FE}"/>
              </a:ext>
            </a:extLst>
          </p:cNvPr>
          <p:cNvSpPr>
            <a:spLocks noGrp="1"/>
          </p:cNvSpPr>
          <p:nvPr>
            <p:ph type="subTitle" idx="1"/>
          </p:nvPr>
        </p:nvSpPr>
        <p:spPr>
          <a:xfrm>
            <a:off x="533400" y="3228975"/>
            <a:ext cx="7854950" cy="1752600"/>
          </a:xfrm>
        </p:spPr>
        <p:txBody>
          <a:bodyPr/>
          <a:lstStyle/>
          <a:p>
            <a:pPr marR="0" eaLnBrk="1" hangingPunct="1"/>
            <a:r>
              <a:rPr lang="en-US" altLang="en-US"/>
              <a:t>HUMAN AND MICROBIAL INTERACTION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a:extLst>
              <a:ext uri="{FF2B5EF4-FFF2-40B4-BE49-F238E27FC236}">
                <a16:creationId xmlns:a16="http://schemas.microsoft.com/office/drawing/2014/main" id="{786BAEC8-A230-4374-8CDF-8138DD22B1A0}"/>
              </a:ext>
            </a:extLst>
          </p:cNvPr>
          <p:cNvSpPr>
            <a:spLocks noGrp="1"/>
          </p:cNvSpPr>
          <p:nvPr>
            <p:ph type="title"/>
          </p:nvPr>
        </p:nvSpPr>
        <p:spPr/>
        <p:txBody>
          <a:bodyPr/>
          <a:lstStyle/>
          <a:p>
            <a:pPr eaLnBrk="1" hangingPunct="1"/>
            <a:r>
              <a:rPr lang="en-US" altLang="en-US" b="1"/>
              <a:t>The Normal Flora</a:t>
            </a:r>
            <a:r>
              <a:rPr lang="en-US" altLang="en-US"/>
              <a:t> </a:t>
            </a:r>
          </a:p>
        </p:txBody>
      </p:sp>
      <p:sp>
        <p:nvSpPr>
          <p:cNvPr id="167939" name="Content Placeholder 2">
            <a:extLst>
              <a:ext uri="{FF2B5EF4-FFF2-40B4-BE49-F238E27FC236}">
                <a16:creationId xmlns:a16="http://schemas.microsoft.com/office/drawing/2014/main" id="{52873294-CA44-4C7C-8DE9-178745FC7921}"/>
              </a:ext>
            </a:extLst>
          </p:cNvPr>
          <p:cNvSpPr>
            <a:spLocks noGrp="1"/>
          </p:cNvSpPr>
          <p:nvPr>
            <p:ph idx="1"/>
          </p:nvPr>
        </p:nvSpPr>
        <p:spPr>
          <a:xfrm>
            <a:off x="0" y="1935163"/>
            <a:ext cx="9144000" cy="4922837"/>
          </a:xfrm>
        </p:spPr>
        <p:txBody>
          <a:bodyPr/>
          <a:lstStyle/>
          <a:p>
            <a:pPr eaLnBrk="1" hangingPunct="1"/>
            <a:r>
              <a:rPr lang="en-US" altLang="en-US"/>
              <a:t>In a healthy animal, the internal tissues, e.g. blood, brain, muscle, etc., are normally free of microorganisms. However, the surface tissues, i.e., skin and mucous membranes, are constantly in contact with environmental organisms and become readily colonized by various microbial species. The mixture of organisms regularly found at any anatomical site is referred to as the </a:t>
            </a:r>
            <a:r>
              <a:rPr lang="en-US" altLang="en-US" b="1"/>
              <a:t>normal flora</a:t>
            </a:r>
            <a:r>
              <a:rPr lang="en-US" altLang="en-US"/>
              <a:t>, by researchers in the field who prefer the term "</a:t>
            </a:r>
            <a:r>
              <a:rPr lang="en-US" altLang="en-US" b="1"/>
              <a:t>indigenous microbiota</a:t>
            </a:r>
            <a:r>
              <a:rPr lang="en-US" altLang="en-US"/>
              <a:t>". The normal flora of humans consists of a few eucaryotic fungi and protists, but bacteria are the most numerous and obvious microbial components of the normal flora.</a:t>
            </a:r>
            <a:br>
              <a:rPr lang="en-US" altLang="en-US"/>
            </a:br>
            <a:endParaRPr lang="en-US" alt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a:extLst>
              <a:ext uri="{FF2B5EF4-FFF2-40B4-BE49-F238E27FC236}">
                <a16:creationId xmlns:a16="http://schemas.microsoft.com/office/drawing/2014/main" id="{9F2E6BDA-9337-43DE-A8AE-86BD3DDFF9B8}"/>
              </a:ext>
            </a:extLst>
          </p:cNvPr>
          <p:cNvSpPr>
            <a:spLocks noGrp="1"/>
          </p:cNvSpPr>
          <p:nvPr>
            <p:ph type="title"/>
          </p:nvPr>
        </p:nvSpPr>
        <p:spPr>
          <a:xfrm>
            <a:off x="0" y="0"/>
            <a:ext cx="9144000" cy="1295400"/>
          </a:xfrm>
        </p:spPr>
        <p:txBody>
          <a:bodyPr/>
          <a:lstStyle/>
          <a:p>
            <a:pPr eaLnBrk="1" hangingPunct="1"/>
            <a:r>
              <a:rPr lang="en-US" altLang="en-US" b="1"/>
              <a:t>Figure</a:t>
            </a:r>
            <a:endParaRPr lang="en-US" altLang="en-US"/>
          </a:p>
        </p:txBody>
      </p:sp>
      <p:pic>
        <p:nvPicPr>
          <p:cNvPr id="168963" name="Picture 2" descr="C:\Users\Ajab\Desktop\Micrococcus.jpeg">
            <a:extLst>
              <a:ext uri="{FF2B5EF4-FFF2-40B4-BE49-F238E27FC236}">
                <a16:creationId xmlns:a16="http://schemas.microsoft.com/office/drawing/2014/main" id="{2C917E7D-D975-4E7A-96DE-C7FC92F10CC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524000"/>
            <a:ext cx="9144000" cy="5334000"/>
          </a:xfrm>
        </p:spPr>
      </p:pic>
      <p:sp>
        <p:nvSpPr>
          <p:cNvPr id="168964" name="Rectangle 4">
            <a:extLst>
              <a:ext uri="{FF2B5EF4-FFF2-40B4-BE49-F238E27FC236}">
                <a16:creationId xmlns:a16="http://schemas.microsoft.com/office/drawing/2014/main" id="{A85930A8-6407-4CC0-AA1A-C01F00D7851C}"/>
              </a:ext>
            </a:extLst>
          </p:cNvPr>
          <p:cNvSpPr>
            <a:spLocks noChangeArrowheads="1"/>
          </p:cNvSpPr>
          <p:nvPr/>
        </p:nvSpPr>
        <p:spPr bwMode="auto">
          <a:xfrm>
            <a:off x="0" y="624840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latin typeface="Constantia" panose="02030602050306030303" pitchFamily="18" charset="0"/>
              </a:rPr>
              <a:t>Gram stain of a species of </a:t>
            </a:r>
            <a:r>
              <a:rPr lang="en-US" altLang="en-US" b="1" i="1">
                <a:latin typeface="Constantia" panose="02030602050306030303" pitchFamily="18" charset="0"/>
              </a:rPr>
              <a:t>Micrococcus,</a:t>
            </a:r>
            <a:r>
              <a:rPr lang="en-US" altLang="en-US" b="1">
                <a:latin typeface="Constantia" panose="02030602050306030303" pitchFamily="18" charset="0"/>
              </a:rPr>
              <a:t> commonly isolated from the skin and nasal membranes of humans</a:t>
            </a:r>
            <a:endParaRPr lang="en-US" altLang="en-US">
              <a:latin typeface="Constantia" panose="02030602050306030303" pitchFamily="18" charset="0"/>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a:extLst>
              <a:ext uri="{FF2B5EF4-FFF2-40B4-BE49-F238E27FC236}">
                <a16:creationId xmlns:a16="http://schemas.microsoft.com/office/drawing/2014/main" id="{DE3188F1-0F46-40B7-850A-9ACBBC0ABD8B}"/>
              </a:ext>
            </a:extLst>
          </p:cNvPr>
          <p:cNvSpPr>
            <a:spLocks noGrp="1"/>
          </p:cNvSpPr>
          <p:nvPr>
            <p:ph type="title"/>
          </p:nvPr>
        </p:nvSpPr>
        <p:spPr/>
        <p:txBody>
          <a:bodyPr/>
          <a:lstStyle/>
          <a:p>
            <a:pPr eaLnBrk="1" hangingPunct="1"/>
            <a:r>
              <a:rPr lang="en-US" altLang="en-US"/>
              <a:t>Types of flora</a:t>
            </a:r>
          </a:p>
        </p:txBody>
      </p:sp>
      <p:sp>
        <p:nvSpPr>
          <p:cNvPr id="3" name="Content Placeholder 2">
            <a:extLst>
              <a:ext uri="{FF2B5EF4-FFF2-40B4-BE49-F238E27FC236}">
                <a16:creationId xmlns:a16="http://schemas.microsoft.com/office/drawing/2014/main" id="{F270C087-CE28-4C55-A07E-2D9E54D77BFB}"/>
              </a:ext>
            </a:extLst>
          </p:cNvPr>
          <p:cNvSpPr>
            <a:spLocks noGrp="1"/>
          </p:cNvSpPr>
          <p:nvPr>
            <p:ph idx="1"/>
          </p:nvPr>
        </p:nvSpPr>
        <p:spPr>
          <a:xfrm>
            <a:off x="0" y="1935163"/>
            <a:ext cx="9144000" cy="4922837"/>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a:t>Transient flora</a:t>
            </a:r>
          </a:p>
          <a:p>
            <a:pPr marL="274320" indent="-274320" eaLnBrk="1" fontAlgn="auto" hangingPunct="1">
              <a:spcAft>
                <a:spcPts val="0"/>
              </a:spcAft>
              <a:buClr>
                <a:schemeClr val="accent3"/>
              </a:buClr>
              <a:buFont typeface="Wingdings 2"/>
              <a:buChar char=""/>
              <a:defRPr/>
            </a:pPr>
            <a:r>
              <a:rPr lang="en-US" dirty="0"/>
              <a:t>Transient means they are not always present in the body- like those that cause illness.</a:t>
            </a:r>
          </a:p>
          <a:p>
            <a:pPr marL="274320" indent="-274320" eaLnBrk="1" fontAlgn="auto" hangingPunct="1">
              <a:spcAft>
                <a:spcPts val="0"/>
              </a:spcAft>
              <a:buClr>
                <a:schemeClr val="accent3"/>
              </a:buClr>
              <a:buFont typeface="Wingdings 2"/>
              <a:buChar char=""/>
              <a:defRPr/>
            </a:pPr>
            <a:r>
              <a:rPr lang="en-US" dirty="0"/>
              <a:t>Transient bacteria live on the surface of skin and can be easily killed with proper hand washing. Soap and water or an antiseptic often kills transient bacteria.</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Resident flora</a:t>
            </a:r>
          </a:p>
          <a:p>
            <a:pPr marL="274320" indent="-274320" eaLnBrk="1" fontAlgn="auto" hangingPunct="1">
              <a:spcAft>
                <a:spcPts val="0"/>
              </a:spcAft>
              <a:buClr>
                <a:schemeClr val="accent3"/>
              </a:buClr>
              <a:buFont typeface="Wingdings 2"/>
              <a:buChar char=""/>
              <a:defRPr/>
            </a:pPr>
            <a:r>
              <a:rPr lang="en-US" dirty="0"/>
              <a:t>Resident means they are a natural part of the body makeup- like normal intestinal flora.</a:t>
            </a:r>
          </a:p>
          <a:p>
            <a:pPr marL="274320" indent="-274320" eaLnBrk="1" fontAlgn="auto" hangingPunct="1">
              <a:spcAft>
                <a:spcPts val="0"/>
              </a:spcAft>
              <a:buClr>
                <a:schemeClr val="accent3"/>
              </a:buClr>
              <a:buFont typeface="Wingdings 2"/>
              <a:buChar char=""/>
              <a:defRPr/>
            </a:pPr>
            <a:r>
              <a:rPr lang="en-US" dirty="0"/>
              <a:t>Resident bacteria can be found in deeper layers of the skin and are harder to remove. Washing your hands with soap and water or an antiseptic may kill some resident bacteria but not all.</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a:extLst>
              <a:ext uri="{FF2B5EF4-FFF2-40B4-BE49-F238E27FC236}">
                <a16:creationId xmlns:a16="http://schemas.microsoft.com/office/drawing/2014/main" id="{DCDF7A9B-FC06-4D76-9B73-D641489B47F8}"/>
              </a:ext>
            </a:extLst>
          </p:cNvPr>
          <p:cNvSpPr>
            <a:spLocks noGrp="1"/>
          </p:cNvSpPr>
          <p:nvPr>
            <p:ph type="title"/>
          </p:nvPr>
        </p:nvSpPr>
        <p:spPr/>
        <p:txBody>
          <a:bodyPr/>
          <a:lstStyle/>
          <a:p>
            <a:pPr eaLnBrk="1" hangingPunct="1"/>
            <a:r>
              <a:rPr lang="en-US" altLang="en-US"/>
              <a:t>Beneficial roles of normal flora</a:t>
            </a:r>
          </a:p>
        </p:txBody>
      </p:sp>
      <p:sp>
        <p:nvSpPr>
          <p:cNvPr id="171011" name="Content Placeholder 2">
            <a:extLst>
              <a:ext uri="{FF2B5EF4-FFF2-40B4-BE49-F238E27FC236}">
                <a16:creationId xmlns:a16="http://schemas.microsoft.com/office/drawing/2014/main" id="{10595D87-759D-40F2-ADD4-A8508FFB809E}"/>
              </a:ext>
            </a:extLst>
          </p:cNvPr>
          <p:cNvSpPr>
            <a:spLocks noGrp="1"/>
          </p:cNvSpPr>
          <p:nvPr>
            <p:ph idx="1"/>
          </p:nvPr>
        </p:nvSpPr>
        <p:spPr>
          <a:xfrm>
            <a:off x="0" y="1935163"/>
            <a:ext cx="9144000" cy="4922837"/>
          </a:xfrm>
        </p:spPr>
        <p:txBody>
          <a:bodyPr/>
          <a:lstStyle/>
          <a:p>
            <a:pPr eaLnBrk="1" hangingPunct="1"/>
            <a:r>
              <a:rPr lang="en-US" altLang="en-US" b="1"/>
              <a:t>Normal flora is defined as a mixture of organisms regularly found at any anatomical site.</a:t>
            </a:r>
          </a:p>
          <a:p>
            <a:pPr eaLnBrk="1" hangingPunct="1"/>
            <a:endParaRPr lang="en-US" altLang="en-US" b="1"/>
          </a:p>
          <a:p>
            <a:pPr eaLnBrk="1" hangingPunct="1"/>
            <a:r>
              <a:rPr lang="en-US" altLang="en-US" b="1"/>
              <a:t>The human body contains more than 400 species of bacteria.</a:t>
            </a:r>
          </a:p>
          <a:p>
            <a:pPr eaLnBrk="1" hangingPunct="1"/>
            <a:endParaRPr lang="en-US" altLang="en-US" b="1"/>
          </a:p>
          <a:p>
            <a:pPr eaLnBrk="1" hangingPunct="1"/>
            <a:r>
              <a:rPr lang="en-US" altLang="en-US" b="1"/>
              <a:t>Normal flora have beneficial effects on the host that include preventing growth and colonization of harmful pathogens and anti-inflammatory effects.</a:t>
            </a:r>
            <a:endParaRPr lang="en-US" alt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3C36-1FA5-4AD8-9AE4-B41FCDBE9D43}"/>
              </a:ext>
            </a:extLst>
          </p:cNvPr>
          <p:cNvSpPr>
            <a:spLocks noGrp="1"/>
          </p:cNvSpPr>
          <p:nvPr>
            <p:ph type="title"/>
          </p:nvPr>
        </p:nvSpPr>
        <p:spPr>
          <a:xfrm flipV="1">
            <a:off x="457200" y="0"/>
            <a:ext cx="8229600" cy="704850"/>
          </a:xfrm>
        </p:spPr>
        <p:txBody>
          <a:bodyPr>
            <a:normAutofit fontScale="90000"/>
          </a:bodyPr>
          <a:lstStyle/>
          <a:p>
            <a:pPr eaLnBrk="1" fontAlgn="auto" hangingPunct="1">
              <a:spcAft>
                <a:spcPts val="0"/>
              </a:spcAft>
              <a:defRPr/>
            </a:pPr>
            <a:endParaRPr lang="en-US" dirty="0"/>
          </a:p>
        </p:txBody>
      </p:sp>
      <p:sp>
        <p:nvSpPr>
          <p:cNvPr id="3" name="Content Placeholder 2">
            <a:extLst>
              <a:ext uri="{FF2B5EF4-FFF2-40B4-BE49-F238E27FC236}">
                <a16:creationId xmlns:a16="http://schemas.microsoft.com/office/drawing/2014/main" id="{BE5EA7E9-834D-4483-93BD-79EE31306FB2}"/>
              </a:ext>
            </a:extLst>
          </p:cNvPr>
          <p:cNvSpPr>
            <a:spLocks noGrp="1"/>
          </p:cNvSpPr>
          <p:nvPr>
            <p:ph idx="1"/>
          </p:nvPr>
        </p:nvSpPr>
        <p:spPr>
          <a:xfrm>
            <a:off x="0" y="685800"/>
            <a:ext cx="9144000" cy="6172200"/>
          </a:xfrm>
        </p:spPr>
        <p:txBody>
          <a:bodyPr>
            <a:normAutofit fontScale="92500"/>
          </a:bodyPr>
          <a:lstStyle/>
          <a:p>
            <a:pPr marL="274320" indent="-274320" eaLnBrk="1" fontAlgn="auto" hangingPunct="1">
              <a:spcAft>
                <a:spcPts val="0"/>
              </a:spcAft>
              <a:buClr>
                <a:schemeClr val="accent3"/>
              </a:buClr>
              <a:buFont typeface="Wingdings 2"/>
              <a:buChar char=""/>
              <a:defRPr/>
            </a:pPr>
            <a:r>
              <a:rPr lang="en-US" b="1" dirty="0"/>
              <a:t>1. The normal flora synthesize and excrete vitamins</a:t>
            </a:r>
            <a:r>
              <a:rPr lang="en-US" dirty="0"/>
              <a:t> in excess of their own needs, which can be absorbed as nutrients by their host. For example, in humans, enteric bacteria secrete Vitamin K and Vitamin B12, and lactic acid bacteria produce certain B-vitamins. Germ-free animals may be deficient in Vitamin K to the extent that it is necessary to supplement their diets.</a:t>
            </a:r>
            <a:br>
              <a:rPr lang="en-US" b="1" dirty="0"/>
            </a:br>
            <a:br>
              <a:rPr lang="en-US" b="1" dirty="0"/>
            </a:br>
            <a:r>
              <a:rPr lang="en-US" b="1" dirty="0"/>
              <a:t>2. The normal flora prevent colonization by pathogens</a:t>
            </a:r>
            <a:r>
              <a:rPr lang="en-US" dirty="0"/>
              <a:t> by competing for attachment sites or for essential nutrients.  This is thought to be their most important beneficial effect, which has been demonstrated in the oral cavity, the intestine, the skin, and the vaginal epithelium.  In some experiments, germ-free animals can be infected by  </a:t>
            </a:r>
            <a:r>
              <a:rPr lang="en-US" i="1" dirty="0"/>
              <a:t>Salmonella</a:t>
            </a:r>
            <a:r>
              <a:rPr lang="en-US" dirty="0"/>
              <a:t> bacteria, while these infections for conventional animals are very rear.</a:t>
            </a:r>
            <a:br>
              <a:rPr lang="en-US" b="1" dirty="0"/>
            </a:br>
            <a:br>
              <a:rPr lang="en-US" dirty="0"/>
            </a:br>
            <a:endParaRPr lang="en-US"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9F654-3FB9-40C3-BCE7-A66A691BC6A2}"/>
              </a:ext>
            </a:extLst>
          </p:cNvPr>
          <p:cNvSpPr>
            <a:spLocks noGrp="1"/>
          </p:cNvSpPr>
          <p:nvPr>
            <p:ph type="title"/>
          </p:nvPr>
        </p:nvSpPr>
        <p:spPr>
          <a:xfrm flipV="1">
            <a:off x="457200" y="0"/>
            <a:ext cx="8229600" cy="704850"/>
          </a:xfrm>
        </p:spPr>
        <p:txBody>
          <a:bodyPr>
            <a:normAutofit fontScale="90000"/>
          </a:bodyPr>
          <a:lstStyle/>
          <a:p>
            <a:pPr eaLnBrk="1" fontAlgn="auto" hangingPunct="1">
              <a:spcAft>
                <a:spcPts val="0"/>
              </a:spcAft>
              <a:defRPr/>
            </a:pPr>
            <a:endParaRPr lang="en-US" dirty="0"/>
          </a:p>
        </p:txBody>
      </p:sp>
      <p:sp>
        <p:nvSpPr>
          <p:cNvPr id="3" name="Content Placeholder 2">
            <a:extLst>
              <a:ext uri="{FF2B5EF4-FFF2-40B4-BE49-F238E27FC236}">
                <a16:creationId xmlns:a16="http://schemas.microsoft.com/office/drawing/2014/main" id="{965330DC-05E8-4640-86E2-AC8010AA0BD1}"/>
              </a:ext>
            </a:extLst>
          </p:cNvPr>
          <p:cNvSpPr>
            <a:spLocks noGrp="1"/>
          </p:cNvSpPr>
          <p:nvPr>
            <p:ph idx="1"/>
          </p:nvPr>
        </p:nvSpPr>
        <p:spPr>
          <a:xfrm>
            <a:off x="0" y="685800"/>
            <a:ext cx="9144000" cy="61722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b="1" dirty="0"/>
              <a:t>3. The normal flora may antagonize other bacteria</a:t>
            </a:r>
            <a:r>
              <a:rPr lang="en-US" dirty="0"/>
              <a:t> through the production of substances which inhibit or kill non indigenous species. The intestinal bacteria produce a variety of substances ranging from relatively nonspecific fatty acids and peroxides to highly specific </a:t>
            </a:r>
            <a:r>
              <a:rPr lang="en-US" dirty="0" err="1"/>
              <a:t>bacteriocins</a:t>
            </a:r>
            <a:r>
              <a:rPr lang="en-US" dirty="0"/>
              <a:t>, which inhibit or kill other bacteria. </a:t>
            </a:r>
            <a:br>
              <a:rPr lang="en-US" b="1" dirty="0"/>
            </a:br>
            <a:br>
              <a:rPr lang="en-US" b="1" dirty="0"/>
            </a:br>
            <a:r>
              <a:rPr lang="en-US" b="1" dirty="0"/>
              <a:t>4. The normal flora stimulate the development of certain tissues</a:t>
            </a:r>
            <a:r>
              <a:rPr lang="en-US" dirty="0"/>
              <a:t>, i.e., the </a:t>
            </a:r>
            <a:r>
              <a:rPr lang="en-US" dirty="0" err="1"/>
              <a:t>caecum</a:t>
            </a:r>
            <a:r>
              <a:rPr lang="en-US" dirty="0"/>
              <a:t> and certain lymphatic tissues in the GI tract. The </a:t>
            </a:r>
            <a:r>
              <a:rPr lang="en-US" dirty="0" err="1"/>
              <a:t>caecum</a:t>
            </a:r>
            <a:r>
              <a:rPr lang="en-US" dirty="0"/>
              <a:t> of germ-free animals is thin-walled, compared to that organ in  conventional animals. Also, based on the ability to undergo immunological stimulation, the intestinal lymphatic tissues of germ-free animals are poorly-developed compared to conventional animals.</a:t>
            </a:r>
            <a:br>
              <a:rPr lang="en-US" b="1" dirty="0"/>
            </a:br>
            <a:br>
              <a:rPr lang="en-US" b="1" dirty="0"/>
            </a:br>
            <a:endParaRPr lang="en-US"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2F730-3B1D-4704-B76B-5B49FC8D0365}"/>
              </a:ext>
            </a:extLst>
          </p:cNvPr>
          <p:cNvSpPr>
            <a:spLocks noGrp="1"/>
          </p:cNvSpPr>
          <p:nvPr>
            <p:ph type="title"/>
          </p:nvPr>
        </p:nvSpPr>
        <p:spPr>
          <a:xfrm flipV="1">
            <a:off x="457200" y="0"/>
            <a:ext cx="8229600" cy="704850"/>
          </a:xfrm>
        </p:spPr>
        <p:txBody>
          <a:bodyPr>
            <a:normAutofit fontScale="90000"/>
          </a:bodyPr>
          <a:lstStyle/>
          <a:p>
            <a:pPr eaLnBrk="1" fontAlgn="auto" hangingPunct="1">
              <a:spcAft>
                <a:spcPts val="0"/>
              </a:spcAft>
              <a:defRPr/>
            </a:pPr>
            <a:endParaRPr lang="en-US" dirty="0"/>
          </a:p>
        </p:txBody>
      </p:sp>
      <p:sp>
        <p:nvSpPr>
          <p:cNvPr id="174083" name="Content Placeholder 2">
            <a:extLst>
              <a:ext uri="{FF2B5EF4-FFF2-40B4-BE49-F238E27FC236}">
                <a16:creationId xmlns:a16="http://schemas.microsoft.com/office/drawing/2014/main" id="{32C21599-4D32-4B5F-94D2-F8187F33A53C}"/>
              </a:ext>
            </a:extLst>
          </p:cNvPr>
          <p:cNvSpPr>
            <a:spLocks noGrp="1"/>
          </p:cNvSpPr>
          <p:nvPr>
            <p:ph idx="1"/>
          </p:nvPr>
        </p:nvSpPr>
        <p:spPr>
          <a:xfrm>
            <a:off x="0" y="762000"/>
            <a:ext cx="9144000" cy="6096000"/>
          </a:xfrm>
        </p:spPr>
        <p:txBody>
          <a:bodyPr/>
          <a:lstStyle/>
          <a:p>
            <a:pPr eaLnBrk="1" hangingPunct="1"/>
            <a:r>
              <a:rPr lang="en-US" altLang="en-US" b="1"/>
              <a:t>5. The normal flora stimulate the production of natural antibodies.</a:t>
            </a:r>
          </a:p>
          <a:p>
            <a:pPr eaLnBrk="1" hangingPunct="1"/>
            <a:r>
              <a:rPr lang="en-US" altLang="en-US"/>
              <a:t>Since the normal flora behave as antigens in an animal, they induce an immunological response, in particular, an antibody-mediated immune (AMI) response.  Low levels of antibodies produced against components of the normal flora are known to cross react with certain related pathogens, and thereby prevent infection or invasion.  Antibodies produced against antigenic components of the normal flora are sometimes referred to as "natural" antibodies, and such antibodies are lacking in germ-free animals.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a:extLst>
              <a:ext uri="{FF2B5EF4-FFF2-40B4-BE49-F238E27FC236}">
                <a16:creationId xmlns:a16="http://schemas.microsoft.com/office/drawing/2014/main" id="{D037060A-25C7-4730-8E0A-5A93E0EEED2C}"/>
              </a:ext>
            </a:extLst>
          </p:cNvPr>
          <p:cNvSpPr>
            <a:spLocks noGrp="1"/>
          </p:cNvSpPr>
          <p:nvPr>
            <p:ph type="title"/>
          </p:nvPr>
        </p:nvSpPr>
        <p:spPr/>
        <p:txBody>
          <a:bodyPr/>
          <a:lstStyle/>
          <a:p>
            <a:pPr eaLnBrk="1" hangingPunct="1"/>
            <a:r>
              <a:rPr lang="en-US" altLang="en-US"/>
              <a:t>Nosocomial infections</a:t>
            </a:r>
          </a:p>
        </p:txBody>
      </p:sp>
      <p:sp>
        <p:nvSpPr>
          <p:cNvPr id="175107" name="Content Placeholder 2">
            <a:extLst>
              <a:ext uri="{FF2B5EF4-FFF2-40B4-BE49-F238E27FC236}">
                <a16:creationId xmlns:a16="http://schemas.microsoft.com/office/drawing/2014/main" id="{FBC25971-EB6D-4C50-B34E-F6D1BD5C752B}"/>
              </a:ext>
            </a:extLst>
          </p:cNvPr>
          <p:cNvSpPr>
            <a:spLocks noGrp="1"/>
          </p:cNvSpPr>
          <p:nvPr>
            <p:ph idx="1"/>
          </p:nvPr>
        </p:nvSpPr>
        <p:spPr>
          <a:xfrm>
            <a:off x="0" y="1935163"/>
            <a:ext cx="9144000" cy="4922837"/>
          </a:xfrm>
        </p:spPr>
        <p:txBody>
          <a:bodyPr/>
          <a:lstStyle/>
          <a:p>
            <a:pPr lvl="1" eaLnBrk="1" hangingPunct="1">
              <a:buFont typeface="Wingdings 2" panose="05020102010507070707" pitchFamily="18" charset="2"/>
              <a:buNone/>
            </a:pPr>
            <a:endParaRPr lang="en-US" altLang="en-US"/>
          </a:p>
          <a:p>
            <a:pPr lvl="1" eaLnBrk="1" hangingPunct="1">
              <a:buFont typeface="Wingdings 2" panose="05020102010507070707" pitchFamily="18" charset="2"/>
              <a:buNone/>
            </a:pPr>
            <a:r>
              <a:rPr lang="en-US" altLang="en-US"/>
              <a:t>Infection acquired during stay at hospital are known as Nosocomial infections.</a:t>
            </a:r>
          </a:p>
          <a:p>
            <a:pPr lvl="1" eaLnBrk="1" hangingPunct="1">
              <a:buFont typeface="Wingdings 2" panose="05020102010507070707" pitchFamily="18" charset="2"/>
              <a:buNone/>
            </a:pPr>
            <a:r>
              <a:rPr lang="en-US" altLang="en-US"/>
              <a:t>They are also known as HAI.</a:t>
            </a:r>
          </a:p>
          <a:p>
            <a:pPr lvl="1" eaLnBrk="1" hangingPunct="1">
              <a:buFont typeface="Wingdings 2" panose="05020102010507070707" pitchFamily="18" charset="2"/>
              <a:buNone/>
            </a:pPr>
            <a:r>
              <a:rPr lang="en-US" altLang="en-US"/>
              <a:t>The HAI or nosocomial infections can be avoided by carrying out various preventive or safety measures.</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B9B4A-DFF0-4085-8446-DE0D4F37D3B8}"/>
              </a:ext>
            </a:extLst>
          </p:cNvPr>
          <p:cNvSpPr>
            <a:spLocks noGrp="1"/>
          </p:cNvSpPr>
          <p:nvPr>
            <p:ph type="title"/>
          </p:nvPr>
        </p:nvSpPr>
        <p:spPr>
          <a:xfrm>
            <a:off x="0" y="0"/>
            <a:ext cx="9144000" cy="762000"/>
          </a:xfrm>
        </p:spPr>
        <p:txBody>
          <a:bodyPr>
            <a:normAutofit fontScale="90000"/>
          </a:bodyPr>
          <a:lstStyle/>
          <a:p>
            <a:pPr eaLnBrk="1" fontAlgn="auto" hangingPunct="1">
              <a:spcAft>
                <a:spcPts val="0"/>
              </a:spcAft>
              <a:defRPr/>
            </a:pPr>
            <a:r>
              <a:rPr lang="en-US" b="1" dirty="0"/>
              <a:t>Prevention of </a:t>
            </a:r>
            <a:r>
              <a:rPr lang="en-US" b="1" dirty="0" err="1"/>
              <a:t>nosocomial</a:t>
            </a:r>
            <a:r>
              <a:rPr lang="en-US" b="1" dirty="0"/>
              <a:t> infection</a:t>
            </a:r>
            <a:endParaRPr lang="en-US" dirty="0"/>
          </a:p>
        </p:txBody>
      </p:sp>
      <p:sp>
        <p:nvSpPr>
          <p:cNvPr id="3" name="Content Placeholder 2">
            <a:extLst>
              <a:ext uri="{FF2B5EF4-FFF2-40B4-BE49-F238E27FC236}">
                <a16:creationId xmlns:a16="http://schemas.microsoft.com/office/drawing/2014/main" id="{BBD0C1B2-D640-4F1B-9C86-0D374E7FAF5C}"/>
              </a:ext>
            </a:extLst>
          </p:cNvPr>
          <p:cNvSpPr>
            <a:spLocks noGrp="1"/>
          </p:cNvSpPr>
          <p:nvPr>
            <p:ph idx="1"/>
          </p:nvPr>
        </p:nvSpPr>
        <p:spPr>
          <a:xfrm>
            <a:off x="0" y="1219200"/>
            <a:ext cx="9144000" cy="5638800"/>
          </a:xfrm>
        </p:spPr>
        <p:txBody>
          <a:bodyPr>
            <a:normAutofit lnSpcReduction="10000"/>
          </a:bodyPr>
          <a:lstStyle/>
          <a:p>
            <a:pPr marL="274320" indent="-274320" eaLnBrk="1" fontAlgn="auto" hangingPunct="1">
              <a:spcAft>
                <a:spcPts val="0"/>
              </a:spcAft>
              <a:buClr>
                <a:schemeClr val="accent3"/>
              </a:buClr>
              <a:buFont typeface="Wingdings 2"/>
              <a:buNone/>
              <a:defRPr/>
            </a:pPr>
            <a:r>
              <a:rPr lang="en-US" dirty="0"/>
              <a:t>	Reducing person-to-person transmission</a:t>
            </a:r>
          </a:p>
          <a:p>
            <a:pPr marL="274320" indent="-274320" eaLnBrk="1" fontAlgn="auto" hangingPunct="1">
              <a:spcAft>
                <a:spcPts val="0"/>
              </a:spcAft>
              <a:buClr>
                <a:schemeClr val="accent3"/>
              </a:buClr>
              <a:buFont typeface="Wingdings 2"/>
              <a:buChar char=""/>
              <a:defRPr/>
            </a:pPr>
            <a:r>
              <a:rPr lang="en-US" dirty="0"/>
              <a:t>Hand decontamination</a:t>
            </a:r>
          </a:p>
          <a:p>
            <a:pPr marL="274320" indent="-274320" eaLnBrk="1" fontAlgn="auto" hangingPunct="1">
              <a:spcAft>
                <a:spcPts val="0"/>
              </a:spcAft>
              <a:buClr>
                <a:schemeClr val="accent3"/>
              </a:buClr>
              <a:buFont typeface="Wingdings 2"/>
              <a:buChar char=""/>
              <a:defRPr/>
            </a:pPr>
            <a:r>
              <a:rPr lang="en-US" dirty="0"/>
              <a:t>Personal hygiene</a:t>
            </a:r>
          </a:p>
          <a:p>
            <a:pPr marL="274320" indent="-274320" eaLnBrk="1" fontAlgn="auto" hangingPunct="1">
              <a:spcAft>
                <a:spcPts val="0"/>
              </a:spcAft>
              <a:buClr>
                <a:schemeClr val="accent3"/>
              </a:buClr>
              <a:buFont typeface="Wingdings 2"/>
              <a:buChar char=""/>
              <a:defRPr/>
            </a:pPr>
            <a:r>
              <a:rPr lang="en-US" dirty="0"/>
              <a:t>Clothing</a:t>
            </a:r>
          </a:p>
          <a:p>
            <a:pPr marL="274320" indent="-274320" eaLnBrk="1" fontAlgn="auto" hangingPunct="1">
              <a:spcAft>
                <a:spcPts val="0"/>
              </a:spcAft>
              <a:buClr>
                <a:schemeClr val="accent3"/>
              </a:buClr>
              <a:buFont typeface="Wingdings 2"/>
              <a:buChar char=""/>
              <a:defRPr/>
            </a:pPr>
            <a:r>
              <a:rPr lang="en-US" dirty="0"/>
              <a:t>Masks</a:t>
            </a:r>
          </a:p>
          <a:p>
            <a:pPr marL="274320" indent="-274320" eaLnBrk="1" fontAlgn="auto" hangingPunct="1">
              <a:spcAft>
                <a:spcPts val="0"/>
              </a:spcAft>
              <a:buClr>
                <a:schemeClr val="accent3"/>
              </a:buClr>
              <a:buFont typeface="Wingdings 2"/>
              <a:buChar char=""/>
              <a:defRPr/>
            </a:pPr>
            <a:r>
              <a:rPr lang="en-US" dirty="0"/>
              <a:t>Gloves</a:t>
            </a:r>
          </a:p>
          <a:p>
            <a:pPr marL="274320" indent="-274320" eaLnBrk="1" fontAlgn="auto" hangingPunct="1">
              <a:spcAft>
                <a:spcPts val="0"/>
              </a:spcAft>
              <a:buClr>
                <a:schemeClr val="accent3"/>
              </a:buClr>
              <a:buFont typeface="Wingdings 2"/>
              <a:buChar char=""/>
              <a:defRPr/>
            </a:pPr>
            <a:r>
              <a:rPr lang="en-US" dirty="0"/>
              <a:t> Safe injection practices</a:t>
            </a:r>
          </a:p>
          <a:p>
            <a:pPr marL="274320" indent="-274320" eaLnBrk="1" fontAlgn="auto" hangingPunct="1">
              <a:spcAft>
                <a:spcPts val="0"/>
              </a:spcAft>
              <a:buClr>
                <a:schemeClr val="accent3"/>
              </a:buClr>
              <a:buFont typeface="Wingdings 2"/>
              <a:buChar char=""/>
              <a:defRPr/>
            </a:pPr>
            <a:r>
              <a:rPr lang="en-US" dirty="0"/>
              <a:t>Preventing transmission from the environment</a:t>
            </a:r>
          </a:p>
          <a:p>
            <a:pPr marL="274320" indent="-274320" eaLnBrk="1" fontAlgn="auto" hangingPunct="1">
              <a:spcAft>
                <a:spcPts val="0"/>
              </a:spcAft>
              <a:buClr>
                <a:schemeClr val="accent3"/>
              </a:buClr>
              <a:buFont typeface="Wingdings 2"/>
              <a:buChar char=""/>
              <a:defRPr/>
            </a:pPr>
            <a:r>
              <a:rPr lang="en-US" dirty="0"/>
              <a:t>Cleaning of the hospital environment</a:t>
            </a:r>
          </a:p>
          <a:p>
            <a:pPr marL="274320" indent="-274320" eaLnBrk="1" fontAlgn="auto" hangingPunct="1">
              <a:spcAft>
                <a:spcPts val="0"/>
              </a:spcAft>
              <a:buClr>
                <a:schemeClr val="accent3"/>
              </a:buClr>
              <a:buFont typeface="Wingdings 2"/>
              <a:buChar char=""/>
              <a:defRPr/>
            </a:pPr>
            <a:r>
              <a:rPr lang="en-US" dirty="0"/>
              <a:t>Use of hot/superheated water</a:t>
            </a:r>
          </a:p>
          <a:p>
            <a:pPr marL="274320" indent="-274320" eaLnBrk="1" fontAlgn="auto" hangingPunct="1">
              <a:spcAft>
                <a:spcPts val="0"/>
              </a:spcAft>
              <a:buClr>
                <a:schemeClr val="accent3"/>
              </a:buClr>
              <a:buFont typeface="Wingdings 2"/>
              <a:buChar char=""/>
              <a:defRPr/>
            </a:pPr>
            <a:r>
              <a:rPr lang="en-US" dirty="0"/>
              <a:t>Disinfection of patient equipment</a:t>
            </a:r>
          </a:p>
          <a:p>
            <a:pPr marL="274320" indent="-274320" eaLnBrk="1" fontAlgn="auto" hangingPunct="1">
              <a:spcAft>
                <a:spcPts val="0"/>
              </a:spcAft>
              <a:buClr>
                <a:schemeClr val="accent3"/>
              </a:buClr>
              <a:buFont typeface="Wingdings 2"/>
              <a:buChar char=""/>
              <a:defRPr/>
            </a:pPr>
            <a:r>
              <a:rPr lang="en-US" dirty="0"/>
              <a:t>Sterilization</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2F206-2838-4520-8E03-7D5E0CE68857}"/>
              </a:ext>
            </a:extLst>
          </p:cNvPr>
          <p:cNvSpPr>
            <a:spLocks noGrp="1"/>
          </p:cNvSpPr>
          <p:nvPr>
            <p:ph type="ctrTitle"/>
          </p:nvPr>
        </p:nvSpPr>
        <p:spPr>
          <a:ln>
            <a:miter lim="800000"/>
            <a:headEnd/>
            <a:tailEnd/>
          </a:ln>
        </p:spPr>
        <p:txBody>
          <a:bodyPr/>
          <a:lstStyle/>
          <a:p>
            <a:pPr eaLnBrk="1" fontAlgn="auto" hangingPunct="1">
              <a:spcAft>
                <a:spcPts val="0"/>
              </a:spcAft>
              <a:defRPr/>
            </a:pPr>
            <a:r>
              <a:rPr lang="en-US" i="1" dirty="0">
                <a:solidFill>
                  <a:srgbClr val="FF0000"/>
                </a:solidFill>
              </a:rPr>
              <a:t>DISEASES</a:t>
            </a:r>
          </a:p>
        </p:txBody>
      </p:sp>
      <p:sp>
        <p:nvSpPr>
          <p:cNvPr id="177155" name="Subtitle 2">
            <a:extLst>
              <a:ext uri="{FF2B5EF4-FFF2-40B4-BE49-F238E27FC236}">
                <a16:creationId xmlns:a16="http://schemas.microsoft.com/office/drawing/2014/main" id="{F46004F8-FB91-4068-A125-C178F1D326E4}"/>
              </a:ext>
            </a:extLst>
          </p:cNvPr>
          <p:cNvSpPr>
            <a:spLocks noGrp="1"/>
          </p:cNvSpPr>
          <p:nvPr>
            <p:ph type="subTitle" idx="1"/>
          </p:nvPr>
        </p:nvSpPr>
        <p:spPr>
          <a:xfrm>
            <a:off x="533400" y="3228975"/>
            <a:ext cx="7854950" cy="1752600"/>
          </a:xfrm>
        </p:spPr>
        <p:txBody>
          <a:bodyPr/>
          <a:lstStyle/>
          <a:p>
            <a:pPr marR="0" eaLnBrk="1" hangingPunct="1"/>
            <a:r>
              <a:rPr lang="en-US" altLang="en-US" b="1" i="1"/>
              <a:t>Dr. Ajab Khan Yousafzai (Pharm.D)</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C6ACB-D56D-4645-BFFA-E972EAA01082}"/>
              </a:ext>
            </a:extLst>
          </p:cNvPr>
          <p:cNvSpPr>
            <a:spLocks noGrp="1"/>
          </p:cNvSpPr>
          <p:nvPr>
            <p:ph type="title"/>
          </p:nvPr>
        </p:nvSpPr>
        <p:spPr>
          <a:xfrm>
            <a:off x="457200" y="228600"/>
            <a:ext cx="8229600" cy="1143000"/>
          </a:xfrm>
          <a:ln>
            <a:miter lim="800000"/>
            <a:headEnd/>
            <a:tailEnd/>
          </a:ln>
        </p:spPr>
        <p:txBody>
          <a:bodyPr>
            <a:normAutofit/>
          </a:bodyPr>
          <a:lstStyle/>
          <a:p>
            <a:pPr eaLnBrk="1" fontAlgn="auto" hangingPunct="1">
              <a:spcAft>
                <a:spcPts val="0"/>
              </a:spcAft>
              <a:defRPr/>
            </a:pPr>
            <a:r>
              <a:rPr lang="en-US" b="1" i="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Tetanus</a:t>
            </a:r>
          </a:p>
        </p:txBody>
      </p:sp>
      <p:sp>
        <p:nvSpPr>
          <p:cNvPr id="178179" name="Content Placeholder 2">
            <a:extLst>
              <a:ext uri="{FF2B5EF4-FFF2-40B4-BE49-F238E27FC236}">
                <a16:creationId xmlns:a16="http://schemas.microsoft.com/office/drawing/2014/main" id="{76DEE675-11B6-4586-AA37-66B6151E34B9}"/>
              </a:ext>
            </a:extLst>
          </p:cNvPr>
          <p:cNvSpPr>
            <a:spLocks noGrp="1"/>
          </p:cNvSpPr>
          <p:nvPr>
            <p:ph idx="1"/>
          </p:nvPr>
        </p:nvSpPr>
        <p:spPr>
          <a:xfrm>
            <a:off x="0" y="1524000"/>
            <a:ext cx="9144000" cy="5334000"/>
          </a:xfrm>
        </p:spPr>
        <p:txBody>
          <a:bodyPr/>
          <a:lstStyle/>
          <a:p>
            <a:pPr eaLnBrk="1" hangingPunct="1"/>
            <a:r>
              <a:rPr lang="en-US" altLang="en-US"/>
              <a:t>Tetanus is a serious bacterial disease that affects your nervous system, leading to painful muscle contractions, particularly of your jaw and neck muscles.</a:t>
            </a:r>
          </a:p>
          <a:p>
            <a:pPr eaLnBrk="1" hangingPunct="1"/>
            <a:r>
              <a:rPr lang="en-US" altLang="en-US"/>
              <a:t>Tetanus can interfere with your ability to breathe and, ultimately, threaten your life.</a:t>
            </a:r>
          </a:p>
          <a:p>
            <a:pPr eaLnBrk="1" hangingPunct="1"/>
            <a:r>
              <a:rPr lang="en-US" altLang="en-US"/>
              <a:t>The incidence of tetanus is much higher in less developed countries. Around a million cases occur worldwide each year.</a:t>
            </a:r>
          </a:p>
          <a:p>
            <a:pPr eaLnBrk="1" hangingPunct="1"/>
            <a:r>
              <a:rPr lang="en-US" altLang="en-US"/>
              <a:t>There's no cure for tetanus. Treatment focuses on managing complications until the effects of the tetanus toxin resolve. Fatality is highest in individuals who haven't been immunized and in older adults with inadequate immunization.</a:t>
            </a:r>
          </a:p>
          <a:p>
            <a:pPr eaLnBrk="1" hangingPunct="1"/>
            <a:endParaRPr lang="en-US" alt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a:extLst>
              <a:ext uri="{FF2B5EF4-FFF2-40B4-BE49-F238E27FC236}">
                <a16:creationId xmlns:a16="http://schemas.microsoft.com/office/drawing/2014/main" id="{EAFEC1E0-A9D7-45B2-B95A-D8D01AEC9EB0}"/>
              </a:ext>
            </a:extLst>
          </p:cNvPr>
          <p:cNvSpPr>
            <a:spLocks noGrp="1"/>
          </p:cNvSpPr>
          <p:nvPr>
            <p:ph type="title"/>
          </p:nvPr>
        </p:nvSpPr>
        <p:spPr/>
        <p:txBody>
          <a:bodyPr/>
          <a:lstStyle/>
          <a:p>
            <a:pPr eaLnBrk="1" hangingPunct="1"/>
            <a:endParaRPr lang="en-US" altLang="en-US"/>
          </a:p>
        </p:txBody>
      </p:sp>
      <p:sp>
        <p:nvSpPr>
          <p:cNvPr id="179203" name="Content Placeholder 2">
            <a:extLst>
              <a:ext uri="{FF2B5EF4-FFF2-40B4-BE49-F238E27FC236}">
                <a16:creationId xmlns:a16="http://schemas.microsoft.com/office/drawing/2014/main" id="{9D9C1E13-C25A-4F48-8E11-B87553F21072}"/>
              </a:ext>
            </a:extLst>
          </p:cNvPr>
          <p:cNvSpPr>
            <a:spLocks noGrp="1"/>
          </p:cNvSpPr>
          <p:nvPr>
            <p:ph idx="1"/>
          </p:nvPr>
        </p:nvSpPr>
        <p:spPr>
          <a:xfrm>
            <a:off x="0" y="1935163"/>
            <a:ext cx="9144000" cy="4922837"/>
          </a:xfrm>
        </p:spPr>
        <p:txBody>
          <a:bodyPr/>
          <a:lstStyle/>
          <a:p>
            <a:pPr eaLnBrk="1" hangingPunct="1"/>
            <a:r>
              <a:rPr lang="en-US" altLang="en-US"/>
              <a:t>Tetanus is caused by a type of bacteria (</a:t>
            </a:r>
            <a:r>
              <a:rPr lang="en-US" altLang="en-US" i="1"/>
              <a:t>Clostridium tetani</a:t>
            </a:r>
            <a:r>
              <a:rPr lang="en-US" altLang="en-US"/>
              <a:t>).</a:t>
            </a:r>
          </a:p>
          <a:p>
            <a:pPr eaLnBrk="1" hangingPunct="1"/>
            <a:r>
              <a:rPr lang="en-US" altLang="en-US"/>
              <a:t>The tetanus bacteria often enter the body through a puncture wound, which can be caused by nails, splinters, insect bites, burns, any skin break, and injection-drug sites.</a:t>
            </a:r>
          </a:p>
          <a:p>
            <a:pPr eaLnBrk="1" hangingPunct="1"/>
            <a:r>
              <a:rPr lang="en-US" altLang="en-US" i="1"/>
              <a:t>All</a:t>
            </a:r>
            <a:r>
              <a:rPr lang="en-US" altLang="en-US"/>
              <a:t> children and adults should be immunized against tetanus by receiving vaccinations.</a:t>
            </a:r>
          </a:p>
          <a:p>
            <a:pPr eaLnBrk="1" hangingPunct="1"/>
            <a:r>
              <a:rPr lang="en-US" altLang="en-US"/>
              <a:t>A tetanus booster is needed every 10 years after primary immunization or after a puncture or other skin wound which could provide the tetanus bacteria an opportunity to enter the body.</a:t>
            </a:r>
          </a:p>
          <a:p>
            <a:pPr eaLnBrk="1" hangingPunct="1"/>
            <a:endParaRPr lang="en-US" alt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a:extLst>
              <a:ext uri="{FF2B5EF4-FFF2-40B4-BE49-F238E27FC236}">
                <a16:creationId xmlns:a16="http://schemas.microsoft.com/office/drawing/2014/main" id="{5CD48A88-6E74-449F-B181-BF2751A70D37}"/>
              </a:ext>
            </a:extLst>
          </p:cNvPr>
          <p:cNvSpPr>
            <a:spLocks noGrp="1"/>
          </p:cNvSpPr>
          <p:nvPr>
            <p:ph type="title"/>
          </p:nvPr>
        </p:nvSpPr>
        <p:spPr/>
        <p:txBody>
          <a:bodyPr/>
          <a:lstStyle/>
          <a:p>
            <a:pPr eaLnBrk="1" hangingPunct="1"/>
            <a:endParaRPr lang="en-US" altLang="en-US"/>
          </a:p>
        </p:txBody>
      </p:sp>
      <p:sp>
        <p:nvSpPr>
          <p:cNvPr id="180227" name="Content Placeholder 2">
            <a:extLst>
              <a:ext uri="{FF2B5EF4-FFF2-40B4-BE49-F238E27FC236}">
                <a16:creationId xmlns:a16="http://schemas.microsoft.com/office/drawing/2014/main" id="{98D62321-F4AF-40A6-B327-8D398B67D06C}"/>
              </a:ext>
            </a:extLst>
          </p:cNvPr>
          <p:cNvSpPr>
            <a:spLocks noGrp="1"/>
          </p:cNvSpPr>
          <p:nvPr>
            <p:ph idx="1"/>
          </p:nvPr>
        </p:nvSpPr>
        <p:spPr>
          <a:xfrm>
            <a:off x="0" y="1935163"/>
            <a:ext cx="9144000" cy="4922837"/>
          </a:xfrm>
        </p:spPr>
        <p:txBody>
          <a:bodyPr/>
          <a:lstStyle/>
          <a:p>
            <a:pPr eaLnBrk="1" hangingPunct="1"/>
            <a:r>
              <a:rPr lang="en-US" altLang="en-US"/>
              <a:t>Tetanus, sometimes called lockjaw. A toxin produced by the bacteria affects the function of the nerves and leads to severe muscle spasmsin the abdomen, neck, stomach, and extremities.</a:t>
            </a:r>
          </a:p>
          <a:p>
            <a:pPr eaLnBrk="1" hangingPunct="1"/>
            <a:r>
              <a:rPr lang="en-US" altLang="en-US"/>
              <a:t>Tetanus can either be localized to one part of the body or generalized, with muscle spasms throughout the body. The disease has been called lockjaw since the muscle spasms in the face and neck can lead to the inability to open the mouth, and this is one of the most common symptoms of tetanus. Tetanus is a serious illness that is fatal in up to 30% of cases.</a:t>
            </a:r>
          </a:p>
          <a:p>
            <a:pPr eaLnBrk="1" hangingPunct="1"/>
            <a:endParaRPr lang="en-US" alt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a:extLst>
              <a:ext uri="{FF2B5EF4-FFF2-40B4-BE49-F238E27FC236}">
                <a16:creationId xmlns:a16="http://schemas.microsoft.com/office/drawing/2014/main" id="{A674A16F-7C4C-42EC-BC02-0F32B3BA1CBF}"/>
              </a:ext>
            </a:extLst>
          </p:cNvPr>
          <p:cNvSpPr>
            <a:spLocks noGrp="1"/>
          </p:cNvSpPr>
          <p:nvPr>
            <p:ph type="title"/>
          </p:nvPr>
        </p:nvSpPr>
        <p:spPr/>
        <p:txBody>
          <a:bodyPr/>
          <a:lstStyle/>
          <a:p>
            <a:pPr eaLnBrk="1" hangingPunct="1"/>
            <a:endParaRPr lang="en-US" altLang="en-US"/>
          </a:p>
        </p:txBody>
      </p:sp>
      <p:sp>
        <p:nvSpPr>
          <p:cNvPr id="181251" name="Content Placeholder 2">
            <a:extLst>
              <a:ext uri="{FF2B5EF4-FFF2-40B4-BE49-F238E27FC236}">
                <a16:creationId xmlns:a16="http://schemas.microsoft.com/office/drawing/2014/main" id="{955DC2E2-F796-4596-9167-C9933035382A}"/>
              </a:ext>
            </a:extLst>
          </p:cNvPr>
          <p:cNvSpPr>
            <a:spLocks noGrp="1"/>
          </p:cNvSpPr>
          <p:nvPr>
            <p:ph idx="1"/>
          </p:nvPr>
        </p:nvSpPr>
        <p:spPr>
          <a:xfrm>
            <a:off x="0" y="1935163"/>
            <a:ext cx="9144000" cy="4922837"/>
          </a:xfrm>
        </p:spPr>
        <p:txBody>
          <a:bodyPr/>
          <a:lstStyle/>
          <a:p>
            <a:pPr eaLnBrk="1" hangingPunct="1"/>
            <a:r>
              <a:rPr lang="en-US" altLang="en-US"/>
              <a:t>The bacteria that cause tetanus can be found in soil, manure, or dust. </a:t>
            </a:r>
          </a:p>
          <a:p>
            <a:pPr eaLnBrk="1" hangingPunct="1"/>
            <a:r>
              <a:rPr lang="en-US" altLang="en-US"/>
              <a:t>They infect humans by entering the body through cuts or puncture wounds, particularly when the wound area is dirty. Animal bites, burns, and non-sterile injection of drugs can also lead to infection with </a:t>
            </a:r>
            <a:r>
              <a:rPr lang="en-US" altLang="en-US" i="1"/>
              <a:t>Clostridium tetani</a:t>
            </a:r>
            <a:r>
              <a:rPr lang="en-US" altLang="en-US"/>
              <a:t>. </a:t>
            </a:r>
          </a:p>
          <a:p>
            <a:pPr eaLnBrk="1" hangingPunct="1"/>
            <a:r>
              <a:rPr lang="en-US" altLang="en-US"/>
              <a:t>The first symptoms of tetanus can appear any time from three days to weeks after infection, but the average time until symptom onset is eight days. </a:t>
            </a:r>
          </a:p>
          <a:p>
            <a:pPr eaLnBrk="1" hangingPunct="1"/>
            <a:r>
              <a:rPr lang="en-US" altLang="en-US"/>
              <a:t>Tetanus is not contagious, so you cannot acquire the disease from someone who has it.</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2E53-5480-45B9-AB90-78679CE0DE82}"/>
              </a:ext>
            </a:extLst>
          </p:cNvPr>
          <p:cNvSpPr>
            <a:spLocks noGrp="1"/>
          </p:cNvSpPr>
          <p:nvPr>
            <p:ph type="title"/>
          </p:nvPr>
        </p:nvSpPr>
        <p:spPr/>
        <p:txBody>
          <a:bodyPr>
            <a:normAutofit fontScale="90000"/>
          </a:bodyPr>
          <a:lstStyle/>
          <a:p>
            <a:pPr eaLnBrk="1" fontAlgn="auto" hangingPunct="1">
              <a:spcAft>
                <a:spcPts val="0"/>
              </a:spcAft>
              <a:defRPr/>
            </a:pPr>
            <a:r>
              <a:rPr lang="en-US" b="1" dirty="0"/>
              <a:t>Causes of Tetanus</a:t>
            </a:r>
            <a:br>
              <a:rPr lang="en-US" b="1" dirty="0"/>
            </a:br>
            <a:endParaRPr lang="en-US" dirty="0"/>
          </a:p>
        </p:txBody>
      </p:sp>
      <p:sp>
        <p:nvSpPr>
          <p:cNvPr id="182275" name="Content Placeholder 2">
            <a:extLst>
              <a:ext uri="{FF2B5EF4-FFF2-40B4-BE49-F238E27FC236}">
                <a16:creationId xmlns:a16="http://schemas.microsoft.com/office/drawing/2014/main" id="{57220A04-80FE-47ED-B7A6-99CB3A7E0E4B}"/>
              </a:ext>
            </a:extLst>
          </p:cNvPr>
          <p:cNvSpPr>
            <a:spLocks noGrp="1"/>
          </p:cNvSpPr>
          <p:nvPr>
            <p:ph idx="1"/>
          </p:nvPr>
        </p:nvSpPr>
        <p:spPr/>
        <p:txBody>
          <a:bodyPr/>
          <a:lstStyle/>
          <a:p>
            <a:pPr eaLnBrk="1" hangingPunct="1"/>
            <a:r>
              <a:rPr lang="en-US" altLang="en-US" b="1" i="1"/>
              <a:t>Clostridium tetani</a:t>
            </a:r>
            <a:r>
              <a:rPr lang="en-US" altLang="en-US" b="1"/>
              <a:t> </a:t>
            </a:r>
            <a:endParaRPr lang="en-US" altLang="en-US" b="1" i="1"/>
          </a:p>
          <a:p>
            <a:pPr eaLnBrk="1" hangingPunct="1"/>
            <a:r>
              <a:rPr lang="en-US" altLang="en-US" b="1" i="1"/>
              <a:t>Clostridia</a:t>
            </a:r>
            <a:r>
              <a:rPr lang="en-US" altLang="en-US" b="1"/>
              <a:t> are anaerobic bacteria, meaning they thrive best in the absence of oxygen.</a:t>
            </a:r>
          </a:p>
          <a:p>
            <a:pPr eaLnBrk="1" hangingPunct="1"/>
            <a:r>
              <a:rPr lang="en-US" altLang="en-US"/>
              <a:t>They're commonly found in soil, but can also be found in the lower intestines of mammals.</a:t>
            </a:r>
          </a:p>
          <a:p>
            <a:pPr eaLnBrk="1" hangingPunct="1"/>
            <a:r>
              <a:rPr lang="en-US" altLang="en-US"/>
              <a:t>They can produce spores that can survive for years.</a:t>
            </a:r>
          </a:p>
          <a:p>
            <a:pPr eaLnBrk="1" hangingPunct="1"/>
            <a:endParaRPr lang="en-US" alt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a:extLst>
              <a:ext uri="{FF2B5EF4-FFF2-40B4-BE49-F238E27FC236}">
                <a16:creationId xmlns:a16="http://schemas.microsoft.com/office/drawing/2014/main" id="{EB9F52D7-A7E7-4AFC-9285-31CD997CB408}"/>
              </a:ext>
            </a:extLst>
          </p:cNvPr>
          <p:cNvSpPr>
            <a:spLocks noGrp="1"/>
          </p:cNvSpPr>
          <p:nvPr>
            <p:ph type="title"/>
          </p:nvPr>
        </p:nvSpPr>
        <p:spPr>
          <a:xfrm>
            <a:off x="457200" y="304800"/>
            <a:ext cx="8229600" cy="1066800"/>
          </a:xfrm>
        </p:spPr>
        <p:txBody>
          <a:bodyPr/>
          <a:lstStyle/>
          <a:p>
            <a:pPr eaLnBrk="1" hangingPunct="1"/>
            <a:r>
              <a:rPr lang="en-US" altLang="en-US" b="1"/>
              <a:t>Symptoms of Tetanus</a:t>
            </a:r>
            <a:endParaRPr lang="en-US" altLang="en-US"/>
          </a:p>
        </p:txBody>
      </p:sp>
      <p:sp>
        <p:nvSpPr>
          <p:cNvPr id="3" name="Content Placeholder 2">
            <a:extLst>
              <a:ext uri="{FF2B5EF4-FFF2-40B4-BE49-F238E27FC236}">
                <a16:creationId xmlns:a16="http://schemas.microsoft.com/office/drawing/2014/main" id="{8E56E43A-096A-41C5-A299-4066144054AB}"/>
              </a:ext>
            </a:extLst>
          </p:cNvPr>
          <p:cNvSpPr>
            <a:spLocks noGrp="1"/>
          </p:cNvSpPr>
          <p:nvPr>
            <p:ph idx="1"/>
          </p:nvPr>
        </p:nvSpPr>
        <p:spPr>
          <a:xfrm>
            <a:off x="0" y="1371600"/>
            <a:ext cx="9144000" cy="5486400"/>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a:t>Symptoms may appear anywhere from 2 days to 6 weeks after the wound has been infected, but </a:t>
            </a:r>
            <a:r>
              <a:rPr lang="en-US" b="1" dirty="0"/>
              <a:t>the typical incubation period (time between infection and symptoms) is 5 to 10 days.</a:t>
            </a:r>
            <a:r>
              <a:rPr lang="en-US" dirty="0"/>
              <a:t> Symptoms can be mild or severe and include:</a:t>
            </a:r>
          </a:p>
          <a:p>
            <a:pPr marL="274320" indent="-274320" eaLnBrk="1" fontAlgn="auto" hangingPunct="1">
              <a:spcAft>
                <a:spcPts val="0"/>
              </a:spcAft>
              <a:buClr>
                <a:schemeClr val="accent3"/>
              </a:buClr>
              <a:buFont typeface="Wingdings 2"/>
              <a:buChar char=""/>
              <a:defRPr/>
            </a:pPr>
            <a:r>
              <a:rPr lang="en-US" dirty="0"/>
              <a:t>chills</a:t>
            </a:r>
          </a:p>
          <a:p>
            <a:pPr marL="274320" indent="-274320" eaLnBrk="1" fontAlgn="auto" hangingPunct="1">
              <a:spcAft>
                <a:spcPts val="0"/>
              </a:spcAft>
              <a:buClr>
                <a:schemeClr val="accent3"/>
              </a:buClr>
              <a:buFont typeface="Wingdings 2"/>
              <a:buChar char=""/>
              <a:defRPr/>
            </a:pPr>
            <a:r>
              <a:rPr lang="en-US" dirty="0"/>
              <a:t>difficulty swallowing</a:t>
            </a:r>
          </a:p>
          <a:p>
            <a:pPr marL="274320" indent="-274320" eaLnBrk="1" fontAlgn="auto" hangingPunct="1">
              <a:spcAft>
                <a:spcPts val="0"/>
              </a:spcAft>
              <a:buClr>
                <a:schemeClr val="accent3"/>
              </a:buClr>
              <a:buFont typeface="Wingdings 2"/>
              <a:buChar char=""/>
              <a:defRPr/>
            </a:pPr>
            <a:r>
              <a:rPr lang="en-US" dirty="0"/>
              <a:t>headache</a:t>
            </a:r>
          </a:p>
          <a:p>
            <a:pPr marL="274320" indent="-274320" eaLnBrk="1" fontAlgn="auto" hangingPunct="1">
              <a:spcAft>
                <a:spcPts val="0"/>
              </a:spcAft>
              <a:buClr>
                <a:schemeClr val="accent3"/>
              </a:buClr>
              <a:buFont typeface="Wingdings 2"/>
              <a:buChar char=""/>
              <a:defRPr/>
            </a:pPr>
            <a:r>
              <a:rPr lang="en-US" dirty="0"/>
              <a:t>irritability</a:t>
            </a:r>
          </a:p>
          <a:p>
            <a:pPr marL="274320" indent="-274320" eaLnBrk="1" fontAlgn="auto" hangingPunct="1">
              <a:spcAft>
                <a:spcPts val="0"/>
              </a:spcAft>
              <a:buClr>
                <a:schemeClr val="accent3"/>
              </a:buClr>
              <a:buFont typeface="Wingdings 2"/>
              <a:buChar char=""/>
              <a:defRPr/>
            </a:pPr>
            <a:r>
              <a:rPr lang="en-US" dirty="0"/>
              <a:t>jaw and neck stiffness</a:t>
            </a:r>
          </a:p>
          <a:p>
            <a:pPr marL="274320" indent="-274320" eaLnBrk="1" fontAlgn="auto" hangingPunct="1">
              <a:spcAft>
                <a:spcPts val="0"/>
              </a:spcAft>
              <a:buClr>
                <a:schemeClr val="accent3"/>
              </a:buClr>
              <a:buFont typeface="Wingdings 2"/>
              <a:buChar char=""/>
              <a:defRPr/>
            </a:pPr>
            <a:r>
              <a:rPr lang="en-US" dirty="0"/>
              <a:t>low fever</a:t>
            </a:r>
          </a:p>
          <a:p>
            <a:pPr marL="274320" indent="-274320" eaLnBrk="1" fontAlgn="auto" hangingPunct="1">
              <a:spcAft>
                <a:spcPts val="0"/>
              </a:spcAft>
              <a:buClr>
                <a:schemeClr val="accent3"/>
              </a:buClr>
              <a:buFont typeface="Wingdings 2"/>
              <a:buChar char=""/>
              <a:defRPr/>
            </a:pPr>
            <a:r>
              <a:rPr lang="en-US" dirty="0"/>
              <a:t>restlessness</a:t>
            </a:r>
          </a:p>
          <a:p>
            <a:pPr marL="274320" indent="-274320" eaLnBrk="1" fontAlgn="auto" hangingPunct="1">
              <a:spcAft>
                <a:spcPts val="0"/>
              </a:spcAft>
              <a:buClr>
                <a:schemeClr val="accent3"/>
              </a:buClr>
              <a:buFont typeface="Wingdings 2"/>
              <a:buChar char=""/>
              <a:defRPr/>
            </a:pPr>
            <a:r>
              <a:rPr lang="en-US" dirty="0"/>
              <a:t>sore throat</a:t>
            </a:r>
          </a:p>
          <a:p>
            <a:pPr marL="274320" indent="-274320" eaLnBrk="1" fontAlgn="auto" hangingPunct="1">
              <a:spcAft>
                <a:spcPts val="0"/>
              </a:spcAft>
              <a:buClr>
                <a:schemeClr val="accent3"/>
              </a:buClr>
              <a:buFont typeface="Wingdings 2"/>
              <a:buChar char=""/>
              <a:defRPr/>
            </a:pPr>
            <a:r>
              <a:rPr lang="en-US" dirty="0"/>
              <a:t>stiff arms and legs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323C4-9660-4A5C-BF62-E9F310374463}"/>
              </a:ext>
            </a:extLst>
          </p:cNvPr>
          <p:cNvSpPr>
            <a:spLocks noGrp="1"/>
          </p:cNvSpPr>
          <p:nvPr>
            <p:ph type="title"/>
          </p:nvPr>
        </p:nvSpPr>
        <p:spPr/>
        <p:txBody>
          <a:bodyPr>
            <a:normAutofit fontScale="90000"/>
          </a:bodyPr>
          <a:lstStyle/>
          <a:p>
            <a:pPr eaLnBrk="1" fontAlgn="auto" hangingPunct="1">
              <a:spcAft>
                <a:spcPts val="0"/>
              </a:spcAft>
              <a:defRPr/>
            </a:pPr>
            <a:r>
              <a:rPr lang="en-US" b="1" dirty="0"/>
              <a:t>Treating and Preventing Tetanus</a:t>
            </a:r>
            <a:endParaRPr lang="en-US" dirty="0"/>
          </a:p>
        </p:txBody>
      </p:sp>
      <p:sp>
        <p:nvSpPr>
          <p:cNvPr id="3" name="Content Placeholder 2">
            <a:extLst>
              <a:ext uri="{FF2B5EF4-FFF2-40B4-BE49-F238E27FC236}">
                <a16:creationId xmlns:a16="http://schemas.microsoft.com/office/drawing/2014/main" id="{53B4B3B6-A32B-44B3-B665-FD2ECEFDACBD}"/>
              </a:ext>
            </a:extLst>
          </p:cNvPr>
          <p:cNvSpPr>
            <a:spLocks noGrp="1"/>
          </p:cNvSpPr>
          <p:nvPr>
            <p:ph idx="1"/>
          </p:nvPr>
        </p:nvSpPr>
        <p:spPr>
          <a:xfrm>
            <a:off x="0" y="1905000"/>
            <a:ext cx="9144000" cy="4953000"/>
          </a:xfrm>
        </p:spPr>
        <p:txBody>
          <a:bodyPr>
            <a:normAutofit lnSpcReduction="10000"/>
          </a:bodyPr>
          <a:lstStyle/>
          <a:p>
            <a:pPr marL="274320" indent="-274320" eaLnBrk="1" fontAlgn="auto" hangingPunct="1">
              <a:spcAft>
                <a:spcPts val="0"/>
              </a:spcAft>
              <a:buClr>
                <a:schemeClr val="accent3"/>
              </a:buClr>
              <a:buFont typeface="Wingdings 2"/>
              <a:buNone/>
              <a:defRPr/>
            </a:pPr>
            <a:endParaRPr lang="en-US" b="1" dirty="0"/>
          </a:p>
          <a:p>
            <a:pPr marL="274320" indent="-274320" eaLnBrk="1" fontAlgn="auto" hangingPunct="1">
              <a:spcAft>
                <a:spcPts val="0"/>
              </a:spcAft>
              <a:buClr>
                <a:schemeClr val="accent3"/>
              </a:buClr>
              <a:buFont typeface="Wingdings 2"/>
              <a:buChar char=""/>
              <a:defRPr/>
            </a:pPr>
            <a:r>
              <a:rPr lang="en-US" b="1" dirty="0"/>
              <a:t>People with tetanus need to be in an intensive care unit so they can receive treatment and continuous monitoring.</a:t>
            </a:r>
            <a:endParaRPr lang="en-US" dirty="0"/>
          </a:p>
          <a:p>
            <a:pPr marL="274320" indent="-274320" eaLnBrk="1" fontAlgn="auto" hangingPunct="1">
              <a:spcAft>
                <a:spcPts val="0"/>
              </a:spcAft>
              <a:buClr>
                <a:schemeClr val="accent3"/>
              </a:buClr>
              <a:buFont typeface="Wingdings 2"/>
              <a:buChar char=""/>
              <a:defRPr/>
            </a:pPr>
            <a:r>
              <a:rPr lang="en-US" dirty="0"/>
              <a:t>Treatment of tetanus usually includes:</a:t>
            </a:r>
          </a:p>
          <a:p>
            <a:pPr marL="274320" indent="-274320" eaLnBrk="1" fontAlgn="auto" hangingPunct="1">
              <a:spcAft>
                <a:spcPts val="0"/>
              </a:spcAft>
              <a:buClr>
                <a:schemeClr val="accent3"/>
              </a:buClr>
              <a:buFont typeface="Wingdings 2"/>
              <a:buChar char=""/>
              <a:defRPr/>
            </a:pPr>
            <a:r>
              <a:rPr lang="en-US" dirty="0"/>
              <a:t>supportive care</a:t>
            </a:r>
          </a:p>
          <a:p>
            <a:pPr marL="274320" indent="-274320" eaLnBrk="1" fontAlgn="auto" hangingPunct="1">
              <a:spcAft>
                <a:spcPts val="0"/>
              </a:spcAft>
              <a:buClr>
                <a:schemeClr val="accent3"/>
              </a:buClr>
              <a:buFont typeface="Wingdings 2"/>
              <a:buChar char=""/>
              <a:defRPr/>
            </a:pPr>
            <a:r>
              <a:rPr lang="en-US" dirty="0"/>
              <a:t>medications to control muscle spasms</a:t>
            </a:r>
          </a:p>
          <a:p>
            <a:pPr marL="274320" indent="-274320" eaLnBrk="1" fontAlgn="auto" hangingPunct="1">
              <a:spcAft>
                <a:spcPts val="0"/>
              </a:spcAft>
              <a:buClr>
                <a:schemeClr val="accent3"/>
              </a:buClr>
              <a:buFont typeface="Wingdings 2"/>
              <a:buChar char=""/>
              <a:defRPr/>
            </a:pPr>
            <a:r>
              <a:rPr lang="en-US" dirty="0"/>
              <a:t>antibiotics and tetanus immune globulin to manage the infection</a:t>
            </a:r>
          </a:p>
          <a:p>
            <a:pPr marL="274320" indent="-274320" eaLnBrk="1" fontAlgn="auto" hangingPunct="1">
              <a:spcAft>
                <a:spcPts val="0"/>
              </a:spcAft>
              <a:buClr>
                <a:schemeClr val="accent3"/>
              </a:buClr>
              <a:buFont typeface="Wingdings 2"/>
              <a:buChar char=""/>
              <a:defRPr/>
            </a:pPr>
            <a:r>
              <a:rPr lang="en-US" dirty="0"/>
              <a:t>wound treatment</a:t>
            </a:r>
          </a:p>
          <a:p>
            <a:pPr marL="274320" indent="-274320" eaLnBrk="1" fontAlgn="auto" hangingPunct="1">
              <a:spcAft>
                <a:spcPts val="0"/>
              </a:spcAft>
              <a:buClr>
                <a:schemeClr val="accent3"/>
              </a:buClr>
              <a:buFont typeface="Wingdings 2"/>
              <a:buChar char=""/>
              <a:defRPr/>
            </a:pPr>
            <a:r>
              <a:rPr lang="en-US" dirty="0"/>
              <a:t>vaccination</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1">
            <a:extLst>
              <a:ext uri="{FF2B5EF4-FFF2-40B4-BE49-F238E27FC236}">
                <a16:creationId xmlns:a16="http://schemas.microsoft.com/office/drawing/2014/main" id="{50946C20-6C9D-41F2-9777-6F2AE4C703AA}"/>
              </a:ext>
            </a:extLst>
          </p:cNvPr>
          <p:cNvSpPr>
            <a:spLocks noGrp="1"/>
          </p:cNvSpPr>
          <p:nvPr>
            <p:ph type="title"/>
          </p:nvPr>
        </p:nvSpPr>
        <p:spPr>
          <a:xfrm>
            <a:off x="304800" y="0"/>
            <a:ext cx="8382000" cy="1066800"/>
          </a:xfrm>
        </p:spPr>
        <p:txBody>
          <a:bodyPr/>
          <a:lstStyle/>
          <a:p>
            <a:pPr eaLnBrk="1" hangingPunct="1"/>
            <a:r>
              <a:rPr lang="en-US" altLang="en-US" b="1" i="1">
                <a:solidFill>
                  <a:srgbClr val="FF0000"/>
                </a:solidFill>
              </a:rPr>
              <a:t>Typhoid</a:t>
            </a:r>
            <a:r>
              <a:rPr lang="en-US" altLang="en-US" b="1" i="1"/>
              <a:t> </a:t>
            </a:r>
          </a:p>
        </p:txBody>
      </p:sp>
      <p:sp>
        <p:nvSpPr>
          <p:cNvPr id="3" name="Content Placeholder 2">
            <a:extLst>
              <a:ext uri="{FF2B5EF4-FFF2-40B4-BE49-F238E27FC236}">
                <a16:creationId xmlns:a16="http://schemas.microsoft.com/office/drawing/2014/main" id="{2F72EBA9-63F3-494F-8DDC-6FC799A68831}"/>
              </a:ext>
            </a:extLst>
          </p:cNvPr>
          <p:cNvSpPr>
            <a:spLocks noGrp="1"/>
          </p:cNvSpPr>
          <p:nvPr>
            <p:ph idx="1"/>
          </p:nvPr>
        </p:nvSpPr>
        <p:spPr>
          <a:xfrm>
            <a:off x="0" y="1066800"/>
            <a:ext cx="9144000" cy="5791200"/>
          </a:xfrm>
        </p:spPr>
        <p:txBody>
          <a:bodyPr>
            <a:normAutofit fontScale="92500"/>
          </a:bodyPr>
          <a:lstStyle/>
          <a:p>
            <a:pPr marL="274320" indent="-274320" eaLnBrk="1" fontAlgn="auto" hangingPunct="1">
              <a:spcAft>
                <a:spcPts val="0"/>
              </a:spcAft>
              <a:buClr>
                <a:schemeClr val="accent3"/>
              </a:buClr>
              <a:buFont typeface="Wingdings 2"/>
              <a:buChar char=""/>
              <a:defRPr/>
            </a:pPr>
            <a:r>
              <a:rPr lang="en-US" dirty="0"/>
              <a:t>Thus us a commonly occurring bacterial disease caused by a bacterium</a:t>
            </a:r>
            <a:r>
              <a:rPr lang="en-US" i="1" dirty="0"/>
              <a:t> </a:t>
            </a:r>
            <a:r>
              <a:rPr lang="en-US" b="1" i="1" u="sng" dirty="0"/>
              <a:t>Salmonella </a:t>
            </a:r>
            <a:r>
              <a:rPr lang="en-US" b="1" i="1" u="sng" dirty="0" err="1"/>
              <a:t>typhi</a:t>
            </a:r>
            <a:r>
              <a:rPr lang="en-US" b="1" u="sng" dirty="0"/>
              <a:t> .</a:t>
            </a:r>
            <a:endParaRPr lang="en-US" dirty="0"/>
          </a:p>
          <a:p>
            <a:pPr marL="274320" indent="-274320" eaLnBrk="1" fontAlgn="auto" hangingPunct="1">
              <a:spcAft>
                <a:spcPts val="0"/>
              </a:spcAft>
              <a:buClr>
                <a:schemeClr val="accent3"/>
              </a:buClr>
              <a:buFont typeface="Wingdings 2"/>
              <a:buChar char=""/>
              <a:defRPr/>
            </a:pPr>
            <a:r>
              <a:rPr lang="en-US" dirty="0"/>
              <a:t>The bacterium</a:t>
            </a:r>
            <a:r>
              <a:rPr lang="en-US" i="1" dirty="0"/>
              <a:t> </a:t>
            </a:r>
            <a:r>
              <a:rPr lang="en-US" b="1" i="1" u="sng" dirty="0"/>
              <a:t>Salmonella </a:t>
            </a:r>
            <a:r>
              <a:rPr lang="en-US" b="1" i="1" u="sng" dirty="0" err="1"/>
              <a:t>typhi</a:t>
            </a:r>
            <a:r>
              <a:rPr lang="en-US" b="1" u="sng" dirty="0"/>
              <a:t> </a:t>
            </a:r>
            <a:r>
              <a:rPr lang="en-US" dirty="0"/>
              <a:t> is present only in human beings and is transmitted through contaminated food or water. </a:t>
            </a:r>
          </a:p>
          <a:p>
            <a:pPr marL="274320" indent="-274320" eaLnBrk="1" fontAlgn="auto" hangingPunct="1">
              <a:spcAft>
                <a:spcPts val="0"/>
              </a:spcAft>
              <a:buClr>
                <a:schemeClr val="accent3"/>
              </a:buClr>
              <a:buFont typeface="Wingdings 2"/>
              <a:buChar char=""/>
              <a:defRPr/>
            </a:pPr>
            <a:r>
              <a:rPr lang="en-US" dirty="0"/>
              <a:t>People with this infection carry the bacterium in their intestines and bloodstream, and those who have recovered from the disease could still have the bacterium in their system; they are known as ‘carriers’ of the disease.</a:t>
            </a:r>
          </a:p>
          <a:p>
            <a:pPr marL="274320" indent="-274320" eaLnBrk="1" fontAlgn="auto" hangingPunct="1">
              <a:spcAft>
                <a:spcPts val="0"/>
              </a:spcAft>
              <a:buClr>
                <a:schemeClr val="accent3"/>
              </a:buClr>
              <a:buFont typeface="Wingdings 2"/>
              <a:buChar char=""/>
              <a:defRPr/>
            </a:pPr>
            <a:r>
              <a:rPr lang="en-US" dirty="0"/>
              <a:t>Both ill people and carriers shed </a:t>
            </a:r>
            <a:r>
              <a:rPr lang="en-US" b="1" i="1" u="sng" dirty="0"/>
              <a:t>Salmonella </a:t>
            </a:r>
            <a:r>
              <a:rPr lang="en-US" b="1" i="1" u="sng" dirty="0" err="1"/>
              <a:t>typhi</a:t>
            </a:r>
            <a:r>
              <a:rPr lang="en-US" dirty="0"/>
              <a:t> in their stool. Infection is usually spread when food or water is handled by a person who is shedding the bacterium or if sewage water leaks into drinking water or food that is then consumed.</a:t>
            </a:r>
          </a:p>
          <a:p>
            <a:pPr marL="274320" indent="-274320" eaLnBrk="1" fontAlgn="auto" hangingPunct="1">
              <a:spcAft>
                <a:spcPts val="0"/>
              </a:spcAft>
              <a:buClr>
                <a:schemeClr val="accent3"/>
              </a:buClr>
              <a:buFont typeface="Wingdings 2"/>
              <a:buChar char=""/>
              <a:defRPr/>
            </a:pPr>
            <a:r>
              <a:rPr lang="en-US" dirty="0"/>
              <a:t>That is why this disease is common in areas where proper hand washing techniques are not followed.</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itle 1">
            <a:extLst>
              <a:ext uri="{FF2B5EF4-FFF2-40B4-BE49-F238E27FC236}">
                <a16:creationId xmlns:a16="http://schemas.microsoft.com/office/drawing/2014/main" id="{BC8532C4-542A-4116-9E4E-52B29E2D53D5}"/>
              </a:ext>
            </a:extLst>
          </p:cNvPr>
          <p:cNvSpPr>
            <a:spLocks noGrp="1"/>
          </p:cNvSpPr>
          <p:nvPr>
            <p:ph type="title"/>
          </p:nvPr>
        </p:nvSpPr>
        <p:spPr>
          <a:xfrm>
            <a:off x="457200" y="152400"/>
            <a:ext cx="8229600" cy="1066800"/>
          </a:xfrm>
        </p:spPr>
        <p:txBody>
          <a:bodyPr/>
          <a:lstStyle/>
          <a:p>
            <a:pPr eaLnBrk="1" hangingPunct="1"/>
            <a:r>
              <a:rPr lang="en-US" altLang="en-US" b="1"/>
              <a:t>Common Symptoms</a:t>
            </a:r>
            <a:endParaRPr lang="en-US" altLang="en-US"/>
          </a:p>
        </p:txBody>
      </p:sp>
      <p:sp>
        <p:nvSpPr>
          <p:cNvPr id="186371" name="Content Placeholder 2">
            <a:extLst>
              <a:ext uri="{FF2B5EF4-FFF2-40B4-BE49-F238E27FC236}">
                <a16:creationId xmlns:a16="http://schemas.microsoft.com/office/drawing/2014/main" id="{47F68163-6E0D-47CD-B8B6-48F47FA7F1E4}"/>
              </a:ext>
            </a:extLst>
          </p:cNvPr>
          <p:cNvSpPr>
            <a:spLocks noGrp="1"/>
          </p:cNvSpPr>
          <p:nvPr>
            <p:ph idx="1"/>
          </p:nvPr>
        </p:nvSpPr>
        <p:spPr>
          <a:xfrm>
            <a:off x="0" y="1295400"/>
            <a:ext cx="9144000" cy="5562600"/>
          </a:xfrm>
        </p:spPr>
        <p:txBody>
          <a:bodyPr/>
          <a:lstStyle/>
          <a:p>
            <a:pPr eaLnBrk="1" hangingPunct="1">
              <a:buFont typeface="Wingdings 2" panose="05020102010507070707" pitchFamily="18" charset="2"/>
              <a:buNone/>
            </a:pPr>
            <a:endParaRPr lang="en-US" altLang="en-US"/>
          </a:p>
          <a:p>
            <a:pPr eaLnBrk="1" hangingPunct="1"/>
            <a:r>
              <a:rPr lang="en-US" altLang="en-US"/>
              <a:t>Once the bacterium is ingested it quickly multiplies within the stomach, liver or gallbladder and finally enters the blood stream causing symptoms like </a:t>
            </a:r>
          </a:p>
          <a:p>
            <a:pPr lvl="1" eaLnBrk="1" hangingPunct="1"/>
            <a:r>
              <a:rPr lang="en-US" altLang="en-US" b="1"/>
              <a:t>fever (usually between 103</a:t>
            </a:r>
            <a:r>
              <a:rPr lang="en-US" altLang="en-US" b="1" baseline="30000"/>
              <a:t>0</a:t>
            </a:r>
            <a:r>
              <a:rPr lang="en-US" altLang="en-US" b="1"/>
              <a:t>F- 104</a:t>
            </a:r>
            <a:r>
              <a:rPr lang="en-US" altLang="en-US" b="1" baseline="30000"/>
              <a:t>0</a:t>
            </a:r>
            <a:r>
              <a:rPr lang="en-US" altLang="en-US" b="1"/>
              <a:t>F), </a:t>
            </a:r>
          </a:p>
          <a:p>
            <a:pPr lvl="1" eaLnBrk="1" hangingPunct="1"/>
            <a:r>
              <a:rPr lang="en-US" altLang="en-US" b="1"/>
              <a:t>rashes (flat, rose-coloured spots), </a:t>
            </a:r>
          </a:p>
          <a:p>
            <a:pPr lvl="1" eaLnBrk="1" hangingPunct="1"/>
            <a:r>
              <a:rPr lang="en-US" altLang="en-US" b="1"/>
              <a:t>vomiting, </a:t>
            </a:r>
          </a:p>
          <a:p>
            <a:pPr lvl="1" eaLnBrk="1" hangingPunct="1"/>
            <a:r>
              <a:rPr lang="en-US" altLang="en-US" b="1"/>
              <a:t>loss of appetite, </a:t>
            </a:r>
          </a:p>
          <a:p>
            <a:pPr lvl="1" eaLnBrk="1" hangingPunct="1"/>
            <a:r>
              <a:rPr lang="en-US" altLang="en-US" b="1"/>
              <a:t>headaches, </a:t>
            </a:r>
          </a:p>
          <a:p>
            <a:pPr lvl="1" eaLnBrk="1" hangingPunct="1"/>
            <a:r>
              <a:rPr lang="en-US" altLang="en-US" b="1"/>
              <a:t>general fatigue. </a:t>
            </a:r>
          </a:p>
          <a:p>
            <a:pPr lvl="1" eaLnBrk="1" hangingPunct="1"/>
            <a:r>
              <a:rPr lang="en-US" altLang="en-US" b="1"/>
              <a:t>In severe cases one may suffer from intestinal perforations or internal bleeding, diarrhoea or constipation.</a:t>
            </a:r>
            <a:endParaRPr lang="en-US" altLang="en-US"/>
          </a:p>
          <a:p>
            <a:pPr eaLnBrk="1" hangingPunct="1"/>
            <a:endParaRPr lang="en-US" alt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a:extLst>
              <a:ext uri="{FF2B5EF4-FFF2-40B4-BE49-F238E27FC236}">
                <a16:creationId xmlns:a16="http://schemas.microsoft.com/office/drawing/2014/main" id="{B6568685-F6AD-4193-9B5B-5FE7CA6C51BF}"/>
              </a:ext>
            </a:extLst>
          </p:cNvPr>
          <p:cNvSpPr>
            <a:spLocks noGrp="1"/>
          </p:cNvSpPr>
          <p:nvPr>
            <p:ph type="title"/>
          </p:nvPr>
        </p:nvSpPr>
        <p:spPr>
          <a:xfrm>
            <a:off x="457200" y="304800"/>
            <a:ext cx="8229600" cy="1143000"/>
          </a:xfrm>
        </p:spPr>
        <p:txBody>
          <a:bodyPr/>
          <a:lstStyle/>
          <a:p>
            <a:pPr eaLnBrk="1" hangingPunct="1"/>
            <a:endParaRPr lang="en-US" altLang="en-US"/>
          </a:p>
        </p:txBody>
      </p:sp>
      <p:sp>
        <p:nvSpPr>
          <p:cNvPr id="187395" name="Content Placeholder 2">
            <a:extLst>
              <a:ext uri="{FF2B5EF4-FFF2-40B4-BE49-F238E27FC236}">
                <a16:creationId xmlns:a16="http://schemas.microsoft.com/office/drawing/2014/main" id="{84A8C288-681D-4602-85DB-E5193AB7448A}"/>
              </a:ext>
            </a:extLst>
          </p:cNvPr>
          <p:cNvSpPr>
            <a:spLocks noGrp="1"/>
          </p:cNvSpPr>
          <p:nvPr>
            <p:ph idx="1"/>
          </p:nvPr>
        </p:nvSpPr>
        <p:spPr>
          <a:xfrm>
            <a:off x="0" y="1447800"/>
            <a:ext cx="9144000" cy="5410200"/>
          </a:xfrm>
        </p:spPr>
        <p:txBody>
          <a:bodyPr/>
          <a:lstStyle/>
          <a:p>
            <a:pPr eaLnBrk="1" hangingPunct="1"/>
            <a:r>
              <a:rPr lang="en-US" altLang="en-US"/>
              <a:t>One of the characteristic symptoms of typhoid is a ‘step ladder fever’. This means that the fever gradually fluctuates between very high and low fever for a short period of time, till it peaks at 103</a:t>
            </a:r>
            <a:r>
              <a:rPr lang="en-US" altLang="en-US" baseline="30000"/>
              <a:t>0</a:t>
            </a:r>
            <a:r>
              <a:rPr lang="en-US" altLang="en-US"/>
              <a:t>F – 104</a:t>
            </a:r>
            <a:r>
              <a:rPr lang="en-US" altLang="en-US" baseline="30000"/>
              <a:t>0</a:t>
            </a:r>
            <a:r>
              <a:rPr lang="en-US" altLang="en-US"/>
              <a:t>F.</a:t>
            </a:r>
          </a:p>
          <a:p>
            <a:pPr eaLnBrk="1" hangingPunct="1"/>
            <a:r>
              <a:rPr lang="en-US" altLang="en-US"/>
              <a:t>In patients without any complications the condition subsides in about three to four weeks after its onset.</a:t>
            </a:r>
          </a:p>
          <a:p>
            <a:pPr eaLnBrk="1" hangingPunct="1"/>
            <a:r>
              <a:rPr lang="en-US" altLang="en-US"/>
              <a:t>In about 10% of people, the condition relapses after about one week of convalescence.</a:t>
            </a:r>
          </a:p>
          <a:p>
            <a:pPr eaLnBrk="1" hangingPunct="1"/>
            <a:endParaRPr lang="en-US" alt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tle 1">
            <a:extLst>
              <a:ext uri="{FF2B5EF4-FFF2-40B4-BE49-F238E27FC236}">
                <a16:creationId xmlns:a16="http://schemas.microsoft.com/office/drawing/2014/main" id="{2142E5E7-C248-44B6-A78E-B68D44BC2A4B}"/>
              </a:ext>
            </a:extLst>
          </p:cNvPr>
          <p:cNvSpPr>
            <a:spLocks noGrp="1"/>
          </p:cNvSpPr>
          <p:nvPr>
            <p:ph type="title"/>
          </p:nvPr>
        </p:nvSpPr>
        <p:spPr>
          <a:xfrm>
            <a:off x="457200" y="704850"/>
            <a:ext cx="8229600" cy="819150"/>
          </a:xfrm>
        </p:spPr>
        <p:txBody>
          <a:bodyPr/>
          <a:lstStyle/>
          <a:p>
            <a:pPr eaLnBrk="1" hangingPunct="1"/>
            <a:r>
              <a:rPr lang="en-US" altLang="en-US" b="1"/>
              <a:t>Diagnosis</a:t>
            </a:r>
            <a:endParaRPr lang="en-US" altLang="en-US"/>
          </a:p>
        </p:txBody>
      </p:sp>
      <p:sp>
        <p:nvSpPr>
          <p:cNvPr id="188419" name="Content Placeholder 2">
            <a:extLst>
              <a:ext uri="{FF2B5EF4-FFF2-40B4-BE49-F238E27FC236}">
                <a16:creationId xmlns:a16="http://schemas.microsoft.com/office/drawing/2014/main" id="{AF36347B-967D-4E2D-AB18-30530BB25209}"/>
              </a:ext>
            </a:extLst>
          </p:cNvPr>
          <p:cNvSpPr>
            <a:spLocks noGrp="1"/>
          </p:cNvSpPr>
          <p:nvPr>
            <p:ph idx="1"/>
          </p:nvPr>
        </p:nvSpPr>
        <p:spPr>
          <a:xfrm>
            <a:off x="0" y="1600200"/>
            <a:ext cx="9144000" cy="5257800"/>
          </a:xfrm>
        </p:spPr>
        <p:txBody>
          <a:bodyPr/>
          <a:lstStyle/>
          <a:p>
            <a:pPr eaLnBrk="1" hangingPunct="1">
              <a:buFont typeface="Wingdings 2" panose="05020102010507070707" pitchFamily="18" charset="2"/>
              <a:buNone/>
            </a:pPr>
            <a:endParaRPr lang="en-US" altLang="en-US"/>
          </a:p>
          <a:p>
            <a:pPr eaLnBrk="1" hangingPunct="1"/>
            <a:r>
              <a:rPr lang="en-US" altLang="en-US"/>
              <a:t>Usually diagnosed using a stool sample or blood sample, the presence of the bacterium is most easily visible even at the beginning of the disease.</a:t>
            </a:r>
          </a:p>
          <a:p>
            <a:pPr eaLnBrk="1" hangingPunct="1">
              <a:buFont typeface="Wingdings 2" panose="05020102010507070707" pitchFamily="18" charset="2"/>
              <a:buNone/>
            </a:pPr>
            <a:endParaRPr lang="en-US" altLang="en-US"/>
          </a:p>
        </p:txBody>
      </p:sp>
      <p:pic>
        <p:nvPicPr>
          <p:cNvPr id="188420" name="Picture 3" descr="C:\Users\Ajab\Desktop\typhidot.png">
            <a:extLst>
              <a:ext uri="{FF2B5EF4-FFF2-40B4-BE49-F238E27FC236}">
                <a16:creationId xmlns:a16="http://schemas.microsoft.com/office/drawing/2014/main" id="{5F2A524B-72C9-43B3-9147-DA08B1F647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962400"/>
            <a:ext cx="6553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itle 1">
            <a:extLst>
              <a:ext uri="{FF2B5EF4-FFF2-40B4-BE49-F238E27FC236}">
                <a16:creationId xmlns:a16="http://schemas.microsoft.com/office/drawing/2014/main" id="{F3851032-0080-45AC-8AEC-232102476550}"/>
              </a:ext>
            </a:extLst>
          </p:cNvPr>
          <p:cNvSpPr>
            <a:spLocks noGrp="1"/>
          </p:cNvSpPr>
          <p:nvPr>
            <p:ph type="title"/>
          </p:nvPr>
        </p:nvSpPr>
        <p:spPr>
          <a:xfrm>
            <a:off x="457200" y="0"/>
            <a:ext cx="8229600" cy="1143000"/>
          </a:xfrm>
        </p:spPr>
        <p:txBody>
          <a:bodyPr/>
          <a:lstStyle/>
          <a:p>
            <a:pPr eaLnBrk="1" hangingPunct="1"/>
            <a:r>
              <a:rPr lang="en-US" altLang="en-US"/>
              <a:t>Treatment </a:t>
            </a:r>
          </a:p>
        </p:txBody>
      </p:sp>
      <p:sp>
        <p:nvSpPr>
          <p:cNvPr id="3" name="Content Placeholder 2">
            <a:extLst>
              <a:ext uri="{FF2B5EF4-FFF2-40B4-BE49-F238E27FC236}">
                <a16:creationId xmlns:a16="http://schemas.microsoft.com/office/drawing/2014/main" id="{D78CA522-F6E5-41F4-A6FD-D0A100D00FF5}"/>
              </a:ext>
            </a:extLst>
          </p:cNvPr>
          <p:cNvSpPr>
            <a:spLocks noGrp="1"/>
          </p:cNvSpPr>
          <p:nvPr>
            <p:ph idx="1"/>
          </p:nvPr>
        </p:nvSpPr>
        <p:spPr>
          <a:xfrm>
            <a:off x="0" y="914400"/>
            <a:ext cx="9144000" cy="5943600"/>
          </a:xfrm>
        </p:spPr>
        <p:txBody>
          <a:bodyPr>
            <a:normAutofit lnSpcReduction="10000"/>
          </a:bodyPr>
          <a:lstStyle/>
          <a:p>
            <a:pPr marL="274320" indent="-274320" eaLnBrk="1" fontAlgn="auto" hangingPunct="1">
              <a:spcAft>
                <a:spcPts val="0"/>
              </a:spcAft>
              <a:buClr>
                <a:schemeClr val="accent3"/>
              </a:buClr>
              <a:buFont typeface="Wingdings 2"/>
              <a:buNone/>
              <a:defRPr/>
            </a:pPr>
            <a:endParaRPr lang="en-US" dirty="0"/>
          </a:p>
          <a:p>
            <a:pPr marL="274320" indent="-274320" eaLnBrk="1" fontAlgn="auto" hangingPunct="1">
              <a:spcAft>
                <a:spcPts val="0"/>
              </a:spcAft>
              <a:buClr>
                <a:schemeClr val="accent3"/>
              </a:buClr>
              <a:buFont typeface="Wingdings 2"/>
              <a:buChar char=""/>
              <a:defRPr/>
            </a:pPr>
            <a:r>
              <a:rPr lang="en-US" dirty="0"/>
              <a:t>Once diagnosed a patient is treated with antibiotics. </a:t>
            </a:r>
          </a:p>
          <a:p>
            <a:pPr marL="274320" indent="-274320" eaLnBrk="1" fontAlgn="auto" hangingPunct="1">
              <a:spcAft>
                <a:spcPts val="0"/>
              </a:spcAft>
              <a:buClr>
                <a:schemeClr val="accent3"/>
              </a:buClr>
              <a:buFont typeface="Wingdings 2"/>
              <a:buChar char=""/>
              <a:defRPr/>
            </a:pPr>
            <a:r>
              <a:rPr lang="en-US" dirty="0"/>
              <a:t>A few years back, patients were treated using </a:t>
            </a:r>
            <a:r>
              <a:rPr lang="en-US" dirty="0" err="1"/>
              <a:t>chloramphenicol</a:t>
            </a:r>
            <a:r>
              <a:rPr lang="en-US" dirty="0"/>
              <a:t>. But after it showed to have severe side effects in some patients.</a:t>
            </a:r>
          </a:p>
          <a:p>
            <a:pPr marL="274320" indent="-274320" eaLnBrk="1" fontAlgn="auto" hangingPunct="1">
              <a:spcAft>
                <a:spcPts val="0"/>
              </a:spcAft>
              <a:buClr>
                <a:schemeClr val="accent3"/>
              </a:buClr>
              <a:buFont typeface="Wingdings 2"/>
              <a:buChar char=""/>
              <a:defRPr/>
            </a:pPr>
            <a:r>
              <a:rPr lang="en-US" dirty="0"/>
              <a:t>The drug of choice has been changed to ciprofloxacin and </a:t>
            </a:r>
            <a:r>
              <a:rPr lang="en-US" dirty="0" err="1"/>
              <a:t>ampicillin</a:t>
            </a:r>
            <a:r>
              <a:rPr lang="en-US" dirty="0"/>
              <a:t> amongst others.</a:t>
            </a:r>
          </a:p>
          <a:p>
            <a:pPr marL="274320" indent="-274320" eaLnBrk="1" fontAlgn="auto" hangingPunct="1">
              <a:spcAft>
                <a:spcPts val="0"/>
              </a:spcAft>
              <a:buClr>
                <a:schemeClr val="accent3"/>
              </a:buClr>
              <a:buFont typeface="Wingdings 2"/>
              <a:buChar char=""/>
              <a:defRPr/>
            </a:pPr>
            <a:r>
              <a:rPr lang="en-US" dirty="0"/>
              <a:t>Usually depending on the severity of the condition, a patient might be administered the drugs either orally or intravenously.</a:t>
            </a:r>
          </a:p>
          <a:p>
            <a:pPr marL="274320" indent="-274320" eaLnBrk="1" fontAlgn="auto" hangingPunct="1">
              <a:spcAft>
                <a:spcPts val="0"/>
              </a:spcAft>
              <a:buClr>
                <a:schemeClr val="accent3"/>
              </a:buClr>
              <a:buFont typeface="Wingdings 2"/>
              <a:buChar char=""/>
              <a:defRPr/>
            </a:pPr>
            <a:r>
              <a:rPr lang="en-US" dirty="0"/>
              <a:t>A new vaccine to fight typhoid. </a:t>
            </a:r>
          </a:p>
          <a:p>
            <a:pPr marL="274320" indent="-274320" eaLnBrk="1" fontAlgn="auto" hangingPunct="1">
              <a:spcAft>
                <a:spcPts val="0"/>
              </a:spcAft>
              <a:buClr>
                <a:schemeClr val="accent3"/>
              </a:buClr>
              <a:buFont typeface="Wingdings 2"/>
              <a:buChar char=""/>
              <a:defRPr/>
            </a:pPr>
            <a:r>
              <a:rPr lang="en-US" dirty="0" err="1"/>
              <a:t>Typbar</a:t>
            </a:r>
            <a:r>
              <a:rPr lang="en-US" dirty="0"/>
              <a:t>-TCV is said to be the world’s first clinically proven typhoid conjugate vaccine which can provide long term protection to adults as well as children six months old and above</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1">
            <a:extLst>
              <a:ext uri="{FF2B5EF4-FFF2-40B4-BE49-F238E27FC236}">
                <a16:creationId xmlns:a16="http://schemas.microsoft.com/office/drawing/2014/main" id="{7BC62CD6-95E7-461B-95C6-9B623772D7D2}"/>
              </a:ext>
            </a:extLst>
          </p:cNvPr>
          <p:cNvSpPr>
            <a:spLocks noGrp="1"/>
          </p:cNvSpPr>
          <p:nvPr>
            <p:ph type="title"/>
          </p:nvPr>
        </p:nvSpPr>
        <p:spPr>
          <a:xfrm>
            <a:off x="457200" y="0"/>
            <a:ext cx="8229600" cy="1295400"/>
          </a:xfrm>
        </p:spPr>
        <p:txBody>
          <a:bodyPr/>
          <a:lstStyle/>
          <a:p>
            <a:pPr eaLnBrk="1" hangingPunct="1"/>
            <a:r>
              <a:rPr lang="en-US" altLang="en-US" b="1" i="1">
                <a:solidFill>
                  <a:srgbClr val="FF0000"/>
                </a:solidFill>
              </a:rPr>
              <a:t>Cholera		</a:t>
            </a:r>
            <a:endParaRPr lang="en-US" altLang="en-US" i="1">
              <a:solidFill>
                <a:srgbClr val="FF0000"/>
              </a:solidFill>
            </a:endParaRPr>
          </a:p>
        </p:txBody>
      </p:sp>
      <p:sp>
        <p:nvSpPr>
          <p:cNvPr id="190467" name="Content Placeholder 2">
            <a:extLst>
              <a:ext uri="{FF2B5EF4-FFF2-40B4-BE49-F238E27FC236}">
                <a16:creationId xmlns:a16="http://schemas.microsoft.com/office/drawing/2014/main" id="{F9D9AB1E-37DC-46B1-9F5F-6E990F1A1217}"/>
              </a:ext>
            </a:extLst>
          </p:cNvPr>
          <p:cNvSpPr>
            <a:spLocks noGrp="1"/>
          </p:cNvSpPr>
          <p:nvPr>
            <p:ph idx="1"/>
          </p:nvPr>
        </p:nvSpPr>
        <p:spPr>
          <a:xfrm>
            <a:off x="0" y="1752600"/>
            <a:ext cx="9144000" cy="5105400"/>
          </a:xfrm>
        </p:spPr>
        <p:txBody>
          <a:bodyPr/>
          <a:lstStyle/>
          <a:p>
            <a:pPr eaLnBrk="1" hangingPunct="1"/>
            <a:r>
              <a:rPr lang="en-US" altLang="en-US"/>
              <a:t>Cholera is an acute diarrheal infection caused by ingestion of food or water contaminated with the bacterium </a:t>
            </a:r>
            <a:r>
              <a:rPr lang="en-US" altLang="en-US" b="1" i="1" u="sng"/>
              <a:t>Vibrio cholerae</a:t>
            </a:r>
            <a:r>
              <a:rPr lang="en-US" altLang="en-US" b="1" u="sng"/>
              <a:t>. </a:t>
            </a:r>
          </a:p>
          <a:p>
            <a:pPr eaLnBrk="1" hangingPunct="1"/>
            <a:r>
              <a:rPr lang="en-US" altLang="en-US"/>
              <a:t>Every year, there are an estimated 3–5 million cholera cases and 100 000–120 000 deaths due to cholera. </a:t>
            </a:r>
          </a:p>
          <a:p>
            <a:pPr eaLnBrk="1" hangingPunct="1"/>
            <a:r>
              <a:rPr lang="en-US" altLang="en-US"/>
              <a:t>The short incubation period of two hours to five days, enhances the potentially explosive pattern of outbreaks.</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a:extLst>
              <a:ext uri="{FF2B5EF4-FFF2-40B4-BE49-F238E27FC236}">
                <a16:creationId xmlns:a16="http://schemas.microsoft.com/office/drawing/2014/main" id="{CBA20372-A98D-42C9-8D13-D311388273B3}"/>
              </a:ext>
            </a:extLst>
          </p:cNvPr>
          <p:cNvSpPr>
            <a:spLocks noGrp="1"/>
          </p:cNvSpPr>
          <p:nvPr>
            <p:ph type="title"/>
          </p:nvPr>
        </p:nvSpPr>
        <p:spPr>
          <a:xfrm>
            <a:off x="457200" y="0"/>
            <a:ext cx="8229600" cy="1143000"/>
          </a:xfrm>
        </p:spPr>
        <p:txBody>
          <a:bodyPr/>
          <a:lstStyle/>
          <a:p>
            <a:pPr eaLnBrk="1" hangingPunct="1"/>
            <a:r>
              <a:rPr lang="en-US" altLang="en-US" b="1" i="1"/>
              <a:t>Vibrio cholerae </a:t>
            </a:r>
            <a:r>
              <a:rPr lang="en-US" altLang="en-US" b="1"/>
              <a:t>strains</a:t>
            </a:r>
            <a:endParaRPr lang="en-US" altLang="en-US"/>
          </a:p>
        </p:txBody>
      </p:sp>
      <p:sp>
        <p:nvSpPr>
          <p:cNvPr id="3" name="Content Placeholder 2">
            <a:extLst>
              <a:ext uri="{FF2B5EF4-FFF2-40B4-BE49-F238E27FC236}">
                <a16:creationId xmlns:a16="http://schemas.microsoft.com/office/drawing/2014/main" id="{F7ECFC87-C9E1-46F1-B724-638A8EA433E5}"/>
              </a:ext>
            </a:extLst>
          </p:cNvPr>
          <p:cNvSpPr>
            <a:spLocks noGrp="1"/>
          </p:cNvSpPr>
          <p:nvPr>
            <p:ph idx="1"/>
          </p:nvPr>
        </p:nvSpPr>
        <p:spPr>
          <a:xfrm>
            <a:off x="0" y="1371600"/>
            <a:ext cx="9144000" cy="5486400"/>
          </a:xfrm>
        </p:spPr>
        <p:txBody>
          <a:bodyPr>
            <a:normAutofit fontScale="92500"/>
          </a:bodyPr>
          <a:lstStyle/>
          <a:p>
            <a:pPr marL="274320" indent="-274320" eaLnBrk="1" hangingPunct="1">
              <a:spcAft>
                <a:spcPts val="0"/>
              </a:spcAft>
              <a:buClr>
                <a:schemeClr val="accent3"/>
              </a:buClr>
              <a:buFont typeface="Wingdings 2"/>
              <a:buChar char=""/>
              <a:defRPr/>
            </a:pPr>
            <a:r>
              <a:rPr lang="en-US" dirty="0"/>
              <a:t>Two </a:t>
            </a:r>
            <a:r>
              <a:rPr lang="en-US" dirty="0" err="1"/>
              <a:t>serogroups</a:t>
            </a:r>
            <a:r>
              <a:rPr lang="en-US" dirty="0"/>
              <a:t> of </a:t>
            </a:r>
            <a:r>
              <a:rPr lang="en-US" i="1" dirty="0"/>
              <a:t>V. </a:t>
            </a:r>
            <a:r>
              <a:rPr lang="en-US" i="1" dirty="0" err="1"/>
              <a:t>cholerae</a:t>
            </a:r>
            <a:r>
              <a:rPr lang="en-US" dirty="0"/>
              <a:t> – O1 and O139 – cause outbreaks. </a:t>
            </a:r>
          </a:p>
          <a:p>
            <a:pPr marL="274320" indent="-274320" eaLnBrk="1" hangingPunct="1">
              <a:spcAft>
                <a:spcPts val="0"/>
              </a:spcAft>
              <a:buClr>
                <a:schemeClr val="accent3"/>
              </a:buClr>
              <a:buFont typeface="Wingdings 2"/>
              <a:buChar char=""/>
              <a:defRPr/>
            </a:pPr>
            <a:r>
              <a:rPr lang="en-US" i="1" dirty="0"/>
              <a:t>V. </a:t>
            </a:r>
            <a:r>
              <a:rPr lang="en-US" i="1" dirty="0" err="1"/>
              <a:t>cholerae</a:t>
            </a:r>
            <a:r>
              <a:rPr lang="en-US" i="1" dirty="0"/>
              <a:t> </a:t>
            </a:r>
            <a:r>
              <a:rPr lang="en-US" dirty="0"/>
              <a:t>O1 causes the majority of outbreaks, while O139 – first identified in Bangladesh in 1992 – is confined to South-East Asia.</a:t>
            </a:r>
          </a:p>
          <a:p>
            <a:pPr marL="274320" indent="-274320" eaLnBrk="1" hangingPunct="1">
              <a:spcAft>
                <a:spcPts val="0"/>
              </a:spcAft>
              <a:buClr>
                <a:schemeClr val="accent3"/>
              </a:buClr>
              <a:buFont typeface="Wingdings 2"/>
              <a:buChar char=""/>
              <a:defRPr/>
            </a:pPr>
            <a:r>
              <a:rPr lang="en-US" dirty="0"/>
              <a:t>Non-O1 and non-O139 </a:t>
            </a:r>
            <a:r>
              <a:rPr lang="en-US" i="1" dirty="0"/>
              <a:t>V. </a:t>
            </a:r>
            <a:r>
              <a:rPr lang="en-US" i="1" dirty="0" err="1"/>
              <a:t>cholerae</a:t>
            </a:r>
            <a:r>
              <a:rPr lang="en-US" dirty="0"/>
              <a:t> can cause mild </a:t>
            </a:r>
            <a:r>
              <a:rPr lang="en-US" dirty="0" err="1"/>
              <a:t>diarrhoea</a:t>
            </a:r>
            <a:r>
              <a:rPr lang="en-US" dirty="0"/>
              <a:t> but do not generate epidemics.</a:t>
            </a:r>
          </a:p>
          <a:p>
            <a:pPr marL="274320" indent="-274320" eaLnBrk="1" hangingPunct="1">
              <a:spcAft>
                <a:spcPts val="0"/>
              </a:spcAft>
              <a:buClr>
                <a:schemeClr val="accent3"/>
              </a:buClr>
              <a:buFont typeface="Wingdings 2"/>
              <a:buChar char=""/>
              <a:defRPr/>
            </a:pPr>
            <a:r>
              <a:rPr lang="en-US" dirty="0"/>
              <a:t>Recently, new variant strains have been detected in several parts of Asia and Africa. Observations suggest that these strains cause more severe cholera with higher case fatality rates.</a:t>
            </a:r>
          </a:p>
          <a:p>
            <a:pPr marL="274320" indent="-274320" eaLnBrk="1" hangingPunct="1">
              <a:spcAft>
                <a:spcPts val="0"/>
              </a:spcAft>
              <a:buClr>
                <a:schemeClr val="accent3"/>
              </a:buClr>
              <a:buFont typeface="Wingdings 2"/>
              <a:buChar char=""/>
              <a:defRPr/>
            </a:pPr>
            <a:r>
              <a:rPr lang="en-US" dirty="0"/>
              <a:t>The main reservoirs of </a:t>
            </a:r>
            <a:r>
              <a:rPr lang="en-US" i="1" dirty="0"/>
              <a:t>V. </a:t>
            </a:r>
            <a:r>
              <a:rPr lang="en-US" i="1" dirty="0" err="1"/>
              <a:t>cholerae</a:t>
            </a:r>
            <a:r>
              <a:rPr lang="en-US" dirty="0"/>
              <a:t> are people and aquatic sources often associated with algal blooms. Recent studies indicate that global warming creates a favorable environment for the bacteria.</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itle 1">
            <a:extLst>
              <a:ext uri="{FF2B5EF4-FFF2-40B4-BE49-F238E27FC236}">
                <a16:creationId xmlns:a16="http://schemas.microsoft.com/office/drawing/2014/main" id="{AACB8E30-BCA6-430A-B98B-A88E90F26EE1}"/>
              </a:ext>
            </a:extLst>
          </p:cNvPr>
          <p:cNvSpPr>
            <a:spLocks noGrp="1"/>
          </p:cNvSpPr>
          <p:nvPr>
            <p:ph type="title"/>
          </p:nvPr>
        </p:nvSpPr>
        <p:spPr>
          <a:xfrm>
            <a:off x="457200" y="304800"/>
            <a:ext cx="8229600" cy="1143000"/>
          </a:xfrm>
        </p:spPr>
        <p:txBody>
          <a:bodyPr/>
          <a:lstStyle/>
          <a:p>
            <a:pPr eaLnBrk="1" hangingPunct="1"/>
            <a:r>
              <a:rPr lang="en-US" altLang="en-US" b="1"/>
              <a:t>Symptoms</a:t>
            </a:r>
            <a:endParaRPr lang="en-US" altLang="en-US"/>
          </a:p>
        </p:txBody>
      </p:sp>
      <p:sp>
        <p:nvSpPr>
          <p:cNvPr id="3" name="Content Placeholder 2">
            <a:extLst>
              <a:ext uri="{FF2B5EF4-FFF2-40B4-BE49-F238E27FC236}">
                <a16:creationId xmlns:a16="http://schemas.microsoft.com/office/drawing/2014/main" id="{93AEB5D0-7595-4E61-9E44-FF6089225D9D}"/>
              </a:ext>
            </a:extLst>
          </p:cNvPr>
          <p:cNvSpPr>
            <a:spLocks noGrp="1"/>
          </p:cNvSpPr>
          <p:nvPr>
            <p:ph idx="1"/>
          </p:nvPr>
        </p:nvSpPr>
        <p:spPr>
          <a:xfrm>
            <a:off x="0" y="1752600"/>
            <a:ext cx="9144000" cy="5105400"/>
          </a:xfrm>
        </p:spPr>
        <p:txBody>
          <a:bodyPr>
            <a:normAutofit lnSpcReduction="10000"/>
          </a:bodyPr>
          <a:lstStyle/>
          <a:p>
            <a:pPr marL="274320" indent="-274320" eaLnBrk="1" hangingPunct="1">
              <a:spcAft>
                <a:spcPts val="0"/>
              </a:spcAft>
              <a:buClr>
                <a:schemeClr val="accent3"/>
              </a:buClr>
              <a:buFont typeface="Wingdings 2"/>
              <a:buChar char=""/>
              <a:defRPr/>
            </a:pPr>
            <a:r>
              <a:rPr lang="en-US" dirty="0"/>
              <a:t>Cholera is an extremely virulent disease. It affects both children and adults and can kill within hours.</a:t>
            </a:r>
          </a:p>
          <a:p>
            <a:pPr marL="274320" indent="-274320" eaLnBrk="1" hangingPunct="1">
              <a:spcAft>
                <a:spcPts val="0"/>
              </a:spcAft>
              <a:buClr>
                <a:schemeClr val="accent3"/>
              </a:buClr>
              <a:buFont typeface="Wingdings 2"/>
              <a:buChar char=""/>
              <a:defRPr/>
            </a:pPr>
            <a:r>
              <a:rPr lang="en-US" dirty="0"/>
              <a:t>About 75% of people infected with </a:t>
            </a:r>
            <a:r>
              <a:rPr lang="en-US" i="1" dirty="0"/>
              <a:t>V. cholera </a:t>
            </a:r>
            <a:r>
              <a:rPr lang="en-US" dirty="0"/>
              <a:t>do not develop any symptoms, although the bacteria are present in their feces for 7–14 days after infection and are shed back into the environment, potentially infecting other people.</a:t>
            </a:r>
          </a:p>
          <a:p>
            <a:pPr marL="274320" indent="-274320" eaLnBrk="1" hangingPunct="1">
              <a:spcAft>
                <a:spcPts val="0"/>
              </a:spcAft>
              <a:buClr>
                <a:schemeClr val="accent3"/>
              </a:buClr>
              <a:buFont typeface="Wingdings 2"/>
              <a:buChar char=""/>
              <a:defRPr/>
            </a:pPr>
            <a:r>
              <a:rPr lang="en-US" dirty="0"/>
              <a:t>Among people who develop symptoms, 80% have mild or moderate symptoms, while around 20% develop acute watery diarrhea with severe dehydration. This can lead to death if untreated.</a:t>
            </a:r>
          </a:p>
          <a:p>
            <a:pPr marL="274320" indent="-274320" eaLnBrk="1" hangingPunct="1">
              <a:spcAft>
                <a:spcPts val="0"/>
              </a:spcAft>
              <a:buClr>
                <a:schemeClr val="accent3"/>
              </a:buClr>
              <a:buFont typeface="Wingdings 2"/>
              <a:buChar char=""/>
              <a:defRPr/>
            </a:pPr>
            <a:r>
              <a:rPr lang="en-US" dirty="0"/>
              <a:t>People with low immunity – such as malnourished children or people living with HIV – are at a greater risk of death if infected.</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01FE8-DAD4-421C-8E1C-F229D7D3658D}"/>
              </a:ext>
            </a:extLst>
          </p:cNvPr>
          <p:cNvSpPr>
            <a:spLocks noGrp="1"/>
          </p:cNvSpPr>
          <p:nvPr>
            <p:ph type="title"/>
          </p:nvPr>
        </p:nvSpPr>
        <p:spPr/>
        <p:txBody>
          <a:bodyPr>
            <a:normAutofit fontScale="90000"/>
          </a:bodyPr>
          <a:lstStyle/>
          <a:p>
            <a:pPr eaLnBrk="1" fontAlgn="auto" hangingPunct="1">
              <a:spcAft>
                <a:spcPts val="0"/>
              </a:spcAft>
              <a:defRPr/>
            </a:pPr>
            <a:r>
              <a:rPr lang="en-US" b="1" dirty="0"/>
              <a:t>Treatment</a:t>
            </a:r>
            <a:br>
              <a:rPr lang="en-US" b="1" dirty="0"/>
            </a:br>
            <a:endParaRPr lang="en-US" dirty="0"/>
          </a:p>
        </p:txBody>
      </p:sp>
      <p:sp>
        <p:nvSpPr>
          <p:cNvPr id="193539" name="Content Placeholder 2">
            <a:extLst>
              <a:ext uri="{FF2B5EF4-FFF2-40B4-BE49-F238E27FC236}">
                <a16:creationId xmlns:a16="http://schemas.microsoft.com/office/drawing/2014/main" id="{2B9A2E94-52FD-49F9-9C66-82E906C6ABD1}"/>
              </a:ext>
            </a:extLst>
          </p:cNvPr>
          <p:cNvSpPr>
            <a:spLocks noGrp="1"/>
          </p:cNvSpPr>
          <p:nvPr>
            <p:ph idx="1"/>
          </p:nvPr>
        </p:nvSpPr>
        <p:spPr>
          <a:xfrm>
            <a:off x="0" y="1600200"/>
            <a:ext cx="9144000" cy="5257800"/>
          </a:xfrm>
        </p:spPr>
        <p:txBody>
          <a:bodyPr/>
          <a:lstStyle/>
          <a:p>
            <a:pPr eaLnBrk="1" hangingPunct="1"/>
            <a:r>
              <a:rPr lang="en-US" altLang="en-US"/>
              <a:t>Cholera is an easily treatable disease. </a:t>
            </a:r>
          </a:p>
          <a:p>
            <a:pPr eaLnBrk="1" hangingPunct="1"/>
            <a:r>
              <a:rPr lang="en-US" altLang="en-US"/>
              <a:t>Up to 80% of people can be treated successfully through prompt administration of oral rehydration salts (WHO/UNICEF ORS standard sachet).</a:t>
            </a:r>
          </a:p>
          <a:p>
            <a:pPr eaLnBrk="1" hangingPunct="1"/>
            <a:r>
              <a:rPr lang="en-US" altLang="en-US"/>
              <a:t> Very severely dehydrated patients require administration of intravenous fluids. Such patients also require appropriate antibiotics to diminish the duration of diarrhoea, reduce the volume of rehydration fluids needed, and shorten the duration of </a:t>
            </a:r>
            <a:r>
              <a:rPr lang="en-US" altLang="en-US" i="1"/>
              <a:t>V. cholera</a:t>
            </a:r>
            <a:r>
              <a:rPr lang="en-US" altLang="en-US"/>
              <a:t> excretion. </a:t>
            </a:r>
          </a:p>
          <a:p>
            <a:pPr eaLnBrk="1" hangingPunct="1"/>
            <a:r>
              <a:rPr lang="en-US" altLang="en-US"/>
              <a:t>Mass administration of antibiotics is not recommended, as it has no effect on the spread of cholera and contributes to increasing antimicrobial resistance.</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le 1">
            <a:extLst>
              <a:ext uri="{FF2B5EF4-FFF2-40B4-BE49-F238E27FC236}">
                <a16:creationId xmlns:a16="http://schemas.microsoft.com/office/drawing/2014/main" id="{A9667972-206D-4A59-B9E2-E311CFA61ECC}"/>
              </a:ext>
            </a:extLst>
          </p:cNvPr>
          <p:cNvSpPr>
            <a:spLocks noGrp="1"/>
          </p:cNvSpPr>
          <p:nvPr>
            <p:ph type="title"/>
          </p:nvPr>
        </p:nvSpPr>
        <p:spPr>
          <a:xfrm>
            <a:off x="457200" y="304800"/>
            <a:ext cx="8229600" cy="1295400"/>
          </a:xfrm>
        </p:spPr>
        <p:txBody>
          <a:bodyPr/>
          <a:lstStyle/>
          <a:p>
            <a:pPr eaLnBrk="1" hangingPunct="1"/>
            <a:r>
              <a:rPr lang="en-US" altLang="en-US" b="1" i="1">
                <a:solidFill>
                  <a:srgbClr val="FF0000"/>
                </a:solidFill>
              </a:rPr>
              <a:t>Diphtheria			</a:t>
            </a:r>
            <a:r>
              <a:rPr lang="ar-AE" altLang="en-US" sz="6000" b="1">
                <a:solidFill>
                  <a:srgbClr val="FF0000"/>
                </a:solidFill>
              </a:rPr>
              <a:t>خناق</a:t>
            </a:r>
            <a:endParaRPr lang="en-US" altLang="en-US" sz="6000" b="1" i="1">
              <a:solidFill>
                <a:srgbClr val="FF0000"/>
              </a:solidFill>
            </a:endParaRPr>
          </a:p>
        </p:txBody>
      </p:sp>
      <p:sp>
        <p:nvSpPr>
          <p:cNvPr id="194563" name="Content Placeholder 2">
            <a:extLst>
              <a:ext uri="{FF2B5EF4-FFF2-40B4-BE49-F238E27FC236}">
                <a16:creationId xmlns:a16="http://schemas.microsoft.com/office/drawing/2014/main" id="{D1CCFFF4-FFE1-4DC4-B2E9-156BB79D1592}"/>
              </a:ext>
            </a:extLst>
          </p:cNvPr>
          <p:cNvSpPr>
            <a:spLocks noGrp="1"/>
          </p:cNvSpPr>
          <p:nvPr>
            <p:ph idx="1"/>
          </p:nvPr>
        </p:nvSpPr>
        <p:spPr>
          <a:xfrm>
            <a:off x="0" y="1752600"/>
            <a:ext cx="9144000" cy="5105400"/>
          </a:xfrm>
        </p:spPr>
        <p:txBody>
          <a:bodyPr/>
          <a:lstStyle/>
          <a:p>
            <a:pPr eaLnBrk="1" hangingPunct="1"/>
            <a:r>
              <a:rPr lang="en-US" altLang="en-US"/>
              <a:t>Diphtheria is a bacterial infection that affects the membranes of the throat and nose.</a:t>
            </a:r>
          </a:p>
          <a:p>
            <a:pPr eaLnBrk="1" hangingPunct="1"/>
            <a:r>
              <a:rPr lang="en-US" altLang="en-US"/>
              <a:t>Although it spreads easily, diphtheria can be prevented through the use of vaccines.</a:t>
            </a:r>
          </a:p>
          <a:p>
            <a:pPr eaLnBrk="1" hangingPunct="1"/>
            <a:r>
              <a:rPr lang="en-US" altLang="en-US"/>
              <a:t>If left untreated, diphtheria can cause severe damage to your kidneys, nervous system, and heart.</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itle 1">
            <a:extLst>
              <a:ext uri="{FF2B5EF4-FFF2-40B4-BE49-F238E27FC236}">
                <a16:creationId xmlns:a16="http://schemas.microsoft.com/office/drawing/2014/main" id="{300A2C44-0803-4F24-BAF0-FD7658A10904}"/>
              </a:ext>
            </a:extLst>
          </p:cNvPr>
          <p:cNvSpPr>
            <a:spLocks noGrp="1"/>
          </p:cNvSpPr>
          <p:nvPr>
            <p:ph type="title"/>
          </p:nvPr>
        </p:nvSpPr>
        <p:spPr>
          <a:xfrm>
            <a:off x="457200" y="304800"/>
            <a:ext cx="8229600" cy="1143000"/>
          </a:xfrm>
        </p:spPr>
        <p:txBody>
          <a:bodyPr/>
          <a:lstStyle/>
          <a:p>
            <a:pPr eaLnBrk="1" hangingPunct="1"/>
            <a:r>
              <a:rPr lang="en-US" altLang="en-US" b="1" i="1"/>
              <a:t>Causes</a:t>
            </a:r>
          </a:p>
        </p:txBody>
      </p:sp>
      <p:sp>
        <p:nvSpPr>
          <p:cNvPr id="195587" name="Content Placeholder 2">
            <a:extLst>
              <a:ext uri="{FF2B5EF4-FFF2-40B4-BE49-F238E27FC236}">
                <a16:creationId xmlns:a16="http://schemas.microsoft.com/office/drawing/2014/main" id="{EDFD4609-B12B-4DAF-ABB7-D8C7234AC1FD}"/>
              </a:ext>
            </a:extLst>
          </p:cNvPr>
          <p:cNvSpPr>
            <a:spLocks noGrp="1"/>
          </p:cNvSpPr>
          <p:nvPr>
            <p:ph idx="1"/>
          </p:nvPr>
        </p:nvSpPr>
        <p:spPr>
          <a:xfrm>
            <a:off x="0" y="1752600"/>
            <a:ext cx="9144000" cy="5105400"/>
          </a:xfrm>
        </p:spPr>
        <p:txBody>
          <a:bodyPr/>
          <a:lstStyle/>
          <a:p>
            <a:pPr eaLnBrk="1" hangingPunct="1"/>
            <a:r>
              <a:rPr lang="en-US" altLang="en-US"/>
              <a:t>Diphtheria is caused by the </a:t>
            </a:r>
            <a:r>
              <a:rPr lang="en-US" altLang="en-US" b="1" i="1" u="sng"/>
              <a:t>corynebacterium diphtheriae</a:t>
            </a:r>
            <a:r>
              <a:rPr lang="en-US" altLang="en-US"/>
              <a:t> bacterium.</a:t>
            </a:r>
          </a:p>
          <a:p>
            <a:pPr eaLnBrk="1" hangingPunct="1"/>
            <a:r>
              <a:rPr lang="en-US" altLang="en-US"/>
              <a:t>It’s most commonly spread through person-to-person contact or contact with items that have the bacteria on them</a:t>
            </a:r>
            <a:r>
              <a:rPr lang="en-US" altLang="en-US" i="1"/>
              <a:t>.</a:t>
            </a:r>
          </a:p>
          <a:p>
            <a:pPr eaLnBrk="1" hangingPunct="1"/>
            <a:r>
              <a:rPr lang="en-US" altLang="en-US"/>
              <a:t>Coming into contact with items such as an infected person’s cup or used tissue can transfer the bacteria.</a:t>
            </a:r>
          </a:p>
          <a:p>
            <a:pPr eaLnBrk="1" hangingPunct="1"/>
            <a:r>
              <a:rPr lang="en-US" altLang="en-US"/>
              <a:t>The mist exhaled by an infected person’s sneeze or cough can also contain the bacteria.</a:t>
            </a:r>
          </a:p>
          <a:p>
            <a:pPr eaLnBrk="1" hangingPunct="1"/>
            <a:r>
              <a:rPr lang="en-US" altLang="en-US"/>
              <a:t>Even if the infected person does not show any signs or symptoms of diphtheria, he or she is still able to transmit the infection for up to six weeks.</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itle 1">
            <a:extLst>
              <a:ext uri="{FF2B5EF4-FFF2-40B4-BE49-F238E27FC236}">
                <a16:creationId xmlns:a16="http://schemas.microsoft.com/office/drawing/2014/main" id="{9F43CF5F-1E4C-435E-9C4A-B508D3154819}"/>
              </a:ext>
            </a:extLst>
          </p:cNvPr>
          <p:cNvSpPr>
            <a:spLocks noGrp="1"/>
          </p:cNvSpPr>
          <p:nvPr>
            <p:ph type="title"/>
          </p:nvPr>
        </p:nvSpPr>
        <p:spPr/>
        <p:txBody>
          <a:bodyPr/>
          <a:lstStyle/>
          <a:p>
            <a:pPr eaLnBrk="1" hangingPunct="1"/>
            <a:r>
              <a:rPr lang="en-US" altLang="en-US" b="1" i="1"/>
              <a:t>Risk factors</a:t>
            </a:r>
          </a:p>
        </p:txBody>
      </p:sp>
      <p:sp>
        <p:nvSpPr>
          <p:cNvPr id="196611" name="Content Placeholder 2">
            <a:extLst>
              <a:ext uri="{FF2B5EF4-FFF2-40B4-BE49-F238E27FC236}">
                <a16:creationId xmlns:a16="http://schemas.microsoft.com/office/drawing/2014/main" id="{1A3B61DE-162B-42D4-911C-222DD7786671}"/>
              </a:ext>
            </a:extLst>
          </p:cNvPr>
          <p:cNvSpPr>
            <a:spLocks noGrp="1"/>
          </p:cNvSpPr>
          <p:nvPr>
            <p:ph idx="1"/>
          </p:nvPr>
        </p:nvSpPr>
        <p:spPr>
          <a:xfrm>
            <a:off x="0" y="1935163"/>
            <a:ext cx="9144000" cy="4922837"/>
          </a:xfrm>
        </p:spPr>
        <p:txBody>
          <a:bodyPr/>
          <a:lstStyle/>
          <a:p>
            <a:pPr eaLnBrk="1" hangingPunct="1"/>
            <a:r>
              <a:rPr lang="en-US" altLang="en-US"/>
              <a:t>Children in the United States are routinely vaccinated against diphtheria. You are usually only at risk if you visit a country that does not provide immunizations or if you’re not up to date on your vaccinations. According to the World Health Organization, India and Indonesia had the highest number of diphtheria incidents in 2011. (WHO)</a:t>
            </a:r>
          </a:p>
          <a:p>
            <a:pPr eaLnBrk="1" hangingPunct="1"/>
            <a:r>
              <a:rPr lang="en-US" altLang="en-US"/>
              <a:t>Before the use of vaccines, children had the highest risk of being infected. Now, people with a weakened immune system—such as those with AIDS—are included in the at-risk group. Unclean living conditions have also been linked to an increased risk of infection.</a:t>
            </a:r>
          </a:p>
          <a:p>
            <a:pPr eaLnBrk="1" hangingPunct="1"/>
            <a:endParaRPr lang="en-US" alt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itle 1">
            <a:extLst>
              <a:ext uri="{FF2B5EF4-FFF2-40B4-BE49-F238E27FC236}">
                <a16:creationId xmlns:a16="http://schemas.microsoft.com/office/drawing/2014/main" id="{6EB1DA06-202E-4CB2-9716-E2920B80FABC}"/>
              </a:ext>
            </a:extLst>
          </p:cNvPr>
          <p:cNvSpPr>
            <a:spLocks noGrp="1"/>
          </p:cNvSpPr>
          <p:nvPr>
            <p:ph type="title"/>
          </p:nvPr>
        </p:nvSpPr>
        <p:spPr>
          <a:xfrm>
            <a:off x="152400" y="0"/>
            <a:ext cx="8534400" cy="1219200"/>
          </a:xfrm>
        </p:spPr>
        <p:txBody>
          <a:bodyPr/>
          <a:lstStyle/>
          <a:p>
            <a:pPr eaLnBrk="1" hangingPunct="1"/>
            <a:r>
              <a:rPr lang="en-US" altLang="en-US" b="1" i="1"/>
              <a:t>Signs &amp; Symptoms</a:t>
            </a:r>
          </a:p>
        </p:txBody>
      </p:sp>
      <p:sp>
        <p:nvSpPr>
          <p:cNvPr id="3" name="Content Placeholder 2">
            <a:extLst>
              <a:ext uri="{FF2B5EF4-FFF2-40B4-BE49-F238E27FC236}">
                <a16:creationId xmlns:a16="http://schemas.microsoft.com/office/drawing/2014/main" id="{0470B602-37E4-4487-BD7E-139B43A38C30}"/>
              </a:ext>
            </a:extLst>
          </p:cNvPr>
          <p:cNvSpPr>
            <a:spLocks noGrp="1"/>
          </p:cNvSpPr>
          <p:nvPr>
            <p:ph idx="1"/>
          </p:nvPr>
        </p:nvSpPr>
        <p:spPr>
          <a:xfrm>
            <a:off x="0" y="1295400"/>
            <a:ext cx="9144000" cy="5562600"/>
          </a:xfrm>
        </p:spPr>
        <p:txBody>
          <a:bodyPr>
            <a:normAutofit fontScale="92500" lnSpcReduction="20000"/>
          </a:bodyPr>
          <a:lstStyle/>
          <a:p>
            <a:pPr marL="274320" indent="-274320" eaLnBrk="1" hangingPunct="1">
              <a:spcAft>
                <a:spcPts val="0"/>
              </a:spcAft>
              <a:buClr>
                <a:schemeClr val="accent3"/>
              </a:buClr>
              <a:buFont typeface="Wingdings 2"/>
              <a:buChar char=""/>
              <a:defRPr/>
            </a:pPr>
            <a:r>
              <a:rPr lang="en-US" dirty="0"/>
              <a:t>Signs of diphtheria often appear two to five days after infection. In some cases, you could be a carrier of </a:t>
            </a:r>
            <a:r>
              <a:rPr lang="en-US" i="1" u="sng" dirty="0"/>
              <a:t>C. </a:t>
            </a:r>
            <a:r>
              <a:rPr lang="en-US" i="1" u="sng" dirty="0" err="1"/>
              <a:t>diphtheriae</a:t>
            </a:r>
            <a:r>
              <a:rPr lang="en-US" dirty="0"/>
              <a:t> and have only mild symptoms (that are similar to the common cold) or no symptoms at all. The most common and visible symptom is a thick, gray coating on your throat and tonsils. Other common symptoms include:</a:t>
            </a:r>
          </a:p>
          <a:p>
            <a:pPr marL="274320" indent="-274320" eaLnBrk="1" hangingPunct="1">
              <a:spcAft>
                <a:spcPts val="0"/>
              </a:spcAft>
              <a:buClr>
                <a:schemeClr val="accent3"/>
              </a:buClr>
              <a:buFont typeface="Wingdings 2"/>
              <a:buChar char=""/>
              <a:defRPr/>
            </a:pPr>
            <a:r>
              <a:rPr lang="en-US" dirty="0"/>
              <a:t>difficulty breathing</a:t>
            </a:r>
          </a:p>
          <a:p>
            <a:pPr marL="274320" indent="-274320" eaLnBrk="1" hangingPunct="1">
              <a:spcAft>
                <a:spcPts val="0"/>
              </a:spcAft>
              <a:buClr>
                <a:schemeClr val="accent3"/>
              </a:buClr>
              <a:buFont typeface="Wingdings 2"/>
              <a:buChar char=""/>
              <a:defRPr/>
            </a:pPr>
            <a:r>
              <a:rPr lang="en-US" dirty="0"/>
              <a:t>swollen lymph nodes in the neck</a:t>
            </a:r>
          </a:p>
          <a:p>
            <a:pPr marL="274320" indent="-274320" eaLnBrk="1" hangingPunct="1">
              <a:spcAft>
                <a:spcPts val="0"/>
              </a:spcAft>
              <a:buClr>
                <a:schemeClr val="accent3"/>
              </a:buClr>
              <a:buFont typeface="Wingdings 2"/>
              <a:buChar char=""/>
              <a:defRPr/>
            </a:pPr>
            <a:r>
              <a:rPr lang="en-US" dirty="0"/>
              <a:t>chills</a:t>
            </a:r>
          </a:p>
          <a:p>
            <a:pPr marL="274320" indent="-274320" eaLnBrk="1" hangingPunct="1">
              <a:spcAft>
                <a:spcPts val="0"/>
              </a:spcAft>
              <a:buClr>
                <a:schemeClr val="accent3"/>
              </a:buClr>
              <a:buFont typeface="Wingdings 2"/>
              <a:buChar char=""/>
              <a:defRPr/>
            </a:pPr>
            <a:r>
              <a:rPr lang="en-US" dirty="0"/>
              <a:t>fever</a:t>
            </a:r>
          </a:p>
          <a:p>
            <a:pPr marL="274320" indent="-274320" eaLnBrk="1" hangingPunct="1">
              <a:spcAft>
                <a:spcPts val="0"/>
              </a:spcAft>
              <a:buClr>
                <a:schemeClr val="accent3"/>
              </a:buClr>
              <a:buFont typeface="Wingdings 2"/>
              <a:buChar char=""/>
              <a:defRPr/>
            </a:pPr>
            <a:r>
              <a:rPr lang="en-US" dirty="0"/>
              <a:t>a loud, barking cough</a:t>
            </a:r>
          </a:p>
          <a:p>
            <a:pPr marL="274320" indent="-274320" eaLnBrk="1" hangingPunct="1">
              <a:spcAft>
                <a:spcPts val="0"/>
              </a:spcAft>
              <a:buClr>
                <a:schemeClr val="accent3"/>
              </a:buClr>
              <a:buFont typeface="Wingdings 2"/>
              <a:buChar char=""/>
              <a:defRPr/>
            </a:pPr>
            <a:r>
              <a:rPr lang="en-US" dirty="0"/>
              <a:t>bluish skin</a:t>
            </a:r>
          </a:p>
          <a:p>
            <a:pPr marL="274320" indent="-274320" eaLnBrk="1" hangingPunct="1">
              <a:spcAft>
                <a:spcPts val="0"/>
              </a:spcAft>
              <a:buClr>
                <a:schemeClr val="accent3"/>
              </a:buClr>
              <a:buFont typeface="Wingdings 2"/>
              <a:buChar char=""/>
              <a:defRPr/>
            </a:pPr>
            <a:r>
              <a:rPr lang="en-US" dirty="0"/>
              <a:t>a sore throat</a:t>
            </a:r>
          </a:p>
          <a:p>
            <a:pPr marL="274320" indent="-274320" eaLnBrk="1" hangingPunct="1">
              <a:spcAft>
                <a:spcPts val="0"/>
              </a:spcAft>
              <a:buClr>
                <a:schemeClr val="accent3"/>
              </a:buClr>
              <a:buFont typeface="Wingdings 2"/>
              <a:buChar char=""/>
              <a:defRPr/>
            </a:pPr>
            <a:r>
              <a:rPr lang="en-US" dirty="0"/>
              <a:t>drooling</a:t>
            </a:r>
          </a:p>
          <a:p>
            <a:pPr marL="274320" indent="-274320" eaLnBrk="1" hangingPunct="1">
              <a:spcAft>
                <a:spcPts val="0"/>
              </a:spcAft>
              <a:buClr>
                <a:schemeClr val="accent3"/>
              </a:buClr>
              <a:buFont typeface="Wingdings 2"/>
              <a:buChar char=""/>
              <a:defRPr/>
            </a:pPr>
            <a:r>
              <a:rPr lang="en-US" dirty="0"/>
              <a:t>a general feeling of uneasiness or discomfort</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itle 1">
            <a:extLst>
              <a:ext uri="{FF2B5EF4-FFF2-40B4-BE49-F238E27FC236}">
                <a16:creationId xmlns:a16="http://schemas.microsoft.com/office/drawing/2014/main" id="{74ADBCC3-36A3-43FB-A383-D49FF8856297}"/>
              </a:ext>
            </a:extLst>
          </p:cNvPr>
          <p:cNvSpPr>
            <a:spLocks noGrp="1"/>
          </p:cNvSpPr>
          <p:nvPr>
            <p:ph type="title"/>
          </p:nvPr>
        </p:nvSpPr>
        <p:spPr>
          <a:xfrm>
            <a:off x="457200" y="228600"/>
            <a:ext cx="8229600" cy="990600"/>
          </a:xfrm>
        </p:spPr>
        <p:txBody>
          <a:bodyPr/>
          <a:lstStyle/>
          <a:p>
            <a:pPr eaLnBrk="1" hangingPunct="1"/>
            <a:r>
              <a:rPr lang="en-US" altLang="en-US" b="1" i="1"/>
              <a:t>Diagnosis</a:t>
            </a:r>
            <a:endParaRPr lang="en-US" altLang="en-US" i="1"/>
          </a:p>
        </p:txBody>
      </p:sp>
      <p:sp>
        <p:nvSpPr>
          <p:cNvPr id="198659" name="Content Placeholder 2">
            <a:extLst>
              <a:ext uri="{FF2B5EF4-FFF2-40B4-BE49-F238E27FC236}">
                <a16:creationId xmlns:a16="http://schemas.microsoft.com/office/drawing/2014/main" id="{2F375A24-C547-4386-93BF-5FD96745E1EB}"/>
              </a:ext>
            </a:extLst>
          </p:cNvPr>
          <p:cNvSpPr>
            <a:spLocks noGrp="1"/>
          </p:cNvSpPr>
          <p:nvPr>
            <p:ph idx="1"/>
          </p:nvPr>
        </p:nvSpPr>
        <p:spPr>
          <a:xfrm>
            <a:off x="0" y="1600200"/>
            <a:ext cx="9144000" cy="5257800"/>
          </a:xfrm>
        </p:spPr>
        <p:txBody>
          <a:bodyPr/>
          <a:lstStyle/>
          <a:p>
            <a:pPr eaLnBrk="1" hangingPunct="1"/>
            <a:r>
              <a:rPr lang="en-US" altLang="en-US"/>
              <a:t>Your doctor will likely perform a physical exam to check for swollen lymph nodes. He or she will also ask you about your medical history and the symptoms you’ve been having.</a:t>
            </a:r>
          </a:p>
          <a:p>
            <a:pPr eaLnBrk="1" hangingPunct="1"/>
            <a:r>
              <a:rPr lang="en-US" altLang="en-US"/>
              <a:t>Your doctor may believe that you or your child has diphtheria after observing a gray coating in the throat.</a:t>
            </a:r>
          </a:p>
          <a:p>
            <a:pPr eaLnBrk="1" hangingPunct="1"/>
            <a:r>
              <a:rPr lang="en-US" altLang="en-US"/>
              <a:t>A throat culture may be taken to provide a definitive diagnosis.</a:t>
            </a:r>
          </a:p>
          <a:p>
            <a:pPr eaLnBrk="1" hangingPunct="1"/>
            <a:r>
              <a:rPr lang="en-US" altLang="en-US"/>
              <a:t>If your doctor suspects diphtheria of the skin, a sample of the affected tissue may be removed and sent to a lab for testing.</a:t>
            </a:r>
          </a:p>
          <a:p>
            <a:pPr eaLnBrk="1" hangingPunct="1"/>
            <a:endParaRPr lang="en-US" alt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itle 1">
            <a:extLst>
              <a:ext uri="{FF2B5EF4-FFF2-40B4-BE49-F238E27FC236}">
                <a16:creationId xmlns:a16="http://schemas.microsoft.com/office/drawing/2014/main" id="{7441E7B4-E9CD-49C5-8E42-F106623A0F6C}"/>
              </a:ext>
            </a:extLst>
          </p:cNvPr>
          <p:cNvSpPr>
            <a:spLocks noGrp="1"/>
          </p:cNvSpPr>
          <p:nvPr>
            <p:ph type="title"/>
          </p:nvPr>
        </p:nvSpPr>
        <p:spPr>
          <a:xfrm>
            <a:off x="457200" y="228600"/>
            <a:ext cx="8229600" cy="1143000"/>
          </a:xfrm>
        </p:spPr>
        <p:txBody>
          <a:bodyPr/>
          <a:lstStyle/>
          <a:p>
            <a:pPr eaLnBrk="1" hangingPunct="1"/>
            <a:r>
              <a:rPr lang="en-US" altLang="en-US" b="1" i="1"/>
              <a:t>Treatment for Diphtheria</a:t>
            </a:r>
            <a:endParaRPr lang="en-US" altLang="en-US" i="1"/>
          </a:p>
        </p:txBody>
      </p:sp>
      <p:sp>
        <p:nvSpPr>
          <p:cNvPr id="199683" name="Content Placeholder 2">
            <a:extLst>
              <a:ext uri="{FF2B5EF4-FFF2-40B4-BE49-F238E27FC236}">
                <a16:creationId xmlns:a16="http://schemas.microsoft.com/office/drawing/2014/main" id="{B7F3810B-CF13-43B9-B91F-2F51FF7F4424}"/>
              </a:ext>
            </a:extLst>
          </p:cNvPr>
          <p:cNvSpPr>
            <a:spLocks noGrp="1"/>
          </p:cNvSpPr>
          <p:nvPr>
            <p:ph idx="1"/>
          </p:nvPr>
        </p:nvSpPr>
        <p:spPr>
          <a:xfrm>
            <a:off x="0" y="1524000"/>
            <a:ext cx="9144000" cy="5334000"/>
          </a:xfrm>
        </p:spPr>
        <p:txBody>
          <a:bodyPr/>
          <a:lstStyle/>
          <a:p>
            <a:pPr eaLnBrk="1" hangingPunct="1"/>
            <a:r>
              <a:rPr lang="en-US" altLang="en-US"/>
              <a:t>The first step is an antitoxin injection. If you’re allergic to the antitoxin (previous allergic reactions to diphtheria immunizations or any drug preparations containing horse products), inform your doctor and he can give you small doses of the antitoxin and gradually build up to higher amounts.</a:t>
            </a:r>
          </a:p>
          <a:p>
            <a:pPr eaLnBrk="1" hangingPunct="1"/>
            <a:r>
              <a:rPr lang="en-US" altLang="en-US"/>
              <a:t>After the diphtheria antitoxin, your doctor will prescribe antibiotics like erythromycin and penicillin. Antibiotics help clear up the infection. During treatment, your doctor may have you stay in the hospital to avoid passing on your infection. People you might have exposed to the </a:t>
            </a:r>
            <a:r>
              <a:rPr lang="en-US" altLang="en-US" b="1" i="1" u="sng"/>
              <a:t>C. diphtheriae</a:t>
            </a:r>
            <a:r>
              <a:rPr lang="en-US" altLang="en-US"/>
              <a:t> bacteria will want to receive a booster vaccine or antibiotics.</a:t>
            </a:r>
          </a:p>
          <a:p>
            <a:pPr eaLnBrk="1" hangingPunct="1"/>
            <a:endParaRPr lang="en-US" alt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a:extLst>
              <a:ext uri="{FF2B5EF4-FFF2-40B4-BE49-F238E27FC236}">
                <a16:creationId xmlns:a16="http://schemas.microsoft.com/office/drawing/2014/main" id="{6389A11D-9955-403B-9987-873B05452696}"/>
              </a:ext>
            </a:extLst>
          </p:cNvPr>
          <p:cNvSpPr>
            <a:spLocks noGrp="1"/>
          </p:cNvSpPr>
          <p:nvPr>
            <p:ph type="title"/>
          </p:nvPr>
        </p:nvSpPr>
        <p:spPr/>
        <p:txBody>
          <a:bodyPr/>
          <a:lstStyle/>
          <a:p>
            <a:pPr eaLnBrk="1" hangingPunct="1"/>
            <a:r>
              <a:rPr lang="en-US" altLang="en-US" b="1" i="1">
                <a:solidFill>
                  <a:srgbClr val="FF0000"/>
                </a:solidFill>
              </a:rPr>
              <a:t>Tuberculosis</a:t>
            </a:r>
          </a:p>
        </p:txBody>
      </p:sp>
      <p:sp>
        <p:nvSpPr>
          <p:cNvPr id="200707" name="Content Placeholder 2">
            <a:extLst>
              <a:ext uri="{FF2B5EF4-FFF2-40B4-BE49-F238E27FC236}">
                <a16:creationId xmlns:a16="http://schemas.microsoft.com/office/drawing/2014/main" id="{1ED3156E-EE35-4907-83C6-5B6F116A509D}"/>
              </a:ext>
            </a:extLst>
          </p:cNvPr>
          <p:cNvSpPr>
            <a:spLocks noGrp="1"/>
          </p:cNvSpPr>
          <p:nvPr>
            <p:ph idx="1"/>
          </p:nvPr>
        </p:nvSpPr>
        <p:spPr/>
        <p:txBody>
          <a:bodyPr/>
          <a:lstStyle/>
          <a:p>
            <a:pPr eaLnBrk="1" hangingPunct="1"/>
            <a:r>
              <a:rPr lang="en-US" altLang="en-US"/>
              <a:t>Tuberculosis (TB) is a disease caused by bacteria called Mycobacterium tuberculosis. The bacteria usually attack the lungs, but they can also damage other parts of the body.</a:t>
            </a:r>
          </a:p>
          <a:p>
            <a:pPr eaLnBrk="1" hangingPunct="1"/>
            <a:r>
              <a:rPr lang="en-US" altLang="en-US"/>
              <a:t>TB spreads through the air when a person with TB of the lungs or throat coughs, sneezes, or talks. If you have been exposed, you should go to your doctor for tests. You are more likely to get TB if you have a weak immune system.</a:t>
            </a:r>
          </a:p>
          <a:p>
            <a:pPr eaLnBrk="1" hangingPunct="1"/>
            <a:endParaRPr lang="en-US" alt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a:extLst>
              <a:ext uri="{FF2B5EF4-FFF2-40B4-BE49-F238E27FC236}">
                <a16:creationId xmlns:a16="http://schemas.microsoft.com/office/drawing/2014/main" id="{F2C0F4EF-3EF6-4539-91CC-1D31B38C11E5}"/>
              </a:ext>
            </a:extLst>
          </p:cNvPr>
          <p:cNvSpPr>
            <a:spLocks noGrp="1"/>
          </p:cNvSpPr>
          <p:nvPr>
            <p:ph type="title"/>
          </p:nvPr>
        </p:nvSpPr>
        <p:spPr/>
        <p:txBody>
          <a:bodyPr/>
          <a:lstStyle/>
          <a:p>
            <a:pPr eaLnBrk="1" hangingPunct="1"/>
            <a:r>
              <a:rPr lang="en-US" altLang="en-US" b="1" i="1"/>
              <a:t>Causes</a:t>
            </a:r>
            <a:endParaRPr lang="en-US" altLang="en-US" i="1"/>
          </a:p>
        </p:txBody>
      </p:sp>
      <p:sp>
        <p:nvSpPr>
          <p:cNvPr id="201731" name="Content Placeholder 2">
            <a:extLst>
              <a:ext uri="{FF2B5EF4-FFF2-40B4-BE49-F238E27FC236}">
                <a16:creationId xmlns:a16="http://schemas.microsoft.com/office/drawing/2014/main" id="{062A9318-3263-491F-ACA2-B12F37920CFC}"/>
              </a:ext>
            </a:extLst>
          </p:cNvPr>
          <p:cNvSpPr>
            <a:spLocks noGrp="1"/>
          </p:cNvSpPr>
          <p:nvPr>
            <p:ph idx="1"/>
          </p:nvPr>
        </p:nvSpPr>
        <p:spPr/>
        <p:txBody>
          <a:bodyPr/>
          <a:lstStyle/>
          <a:p>
            <a:pPr eaLnBrk="1" hangingPunct="1"/>
            <a:r>
              <a:rPr lang="en-US" altLang="en-US" u="sng"/>
              <a:t>Tuberculosis</a:t>
            </a:r>
            <a:r>
              <a:rPr lang="en-US" altLang="en-US"/>
              <a:t> (TB) is caused by </a:t>
            </a:r>
            <a:r>
              <a:rPr lang="en-US" altLang="en-US" i="1">
                <a:hlinkClick r:id="rId2"/>
              </a:rPr>
              <a:t>Mycobacterium tuberculosis</a:t>
            </a:r>
            <a:r>
              <a:rPr lang="en-US" altLang="en-US"/>
              <a:t>, slow-growing bacteria that thrive in areas of the body that are rich in blood and oxygen, such as the lungs.</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a:extLst>
              <a:ext uri="{FF2B5EF4-FFF2-40B4-BE49-F238E27FC236}">
                <a16:creationId xmlns:a16="http://schemas.microsoft.com/office/drawing/2014/main" id="{96235C60-8EE3-4F2C-9F6D-0013E285ECA2}"/>
              </a:ext>
            </a:extLst>
          </p:cNvPr>
          <p:cNvSpPr>
            <a:spLocks noGrp="1"/>
          </p:cNvSpPr>
          <p:nvPr>
            <p:ph type="title"/>
          </p:nvPr>
        </p:nvSpPr>
        <p:spPr>
          <a:xfrm>
            <a:off x="457200" y="228600"/>
            <a:ext cx="8229600" cy="1295400"/>
          </a:xfrm>
        </p:spPr>
        <p:txBody>
          <a:bodyPr/>
          <a:lstStyle/>
          <a:p>
            <a:pPr eaLnBrk="1" hangingPunct="1"/>
            <a:r>
              <a:rPr lang="en-US" altLang="en-US" b="1" i="1"/>
              <a:t>Risk factors</a:t>
            </a:r>
          </a:p>
        </p:txBody>
      </p:sp>
      <p:sp>
        <p:nvSpPr>
          <p:cNvPr id="3" name="Content Placeholder 2">
            <a:extLst>
              <a:ext uri="{FF2B5EF4-FFF2-40B4-BE49-F238E27FC236}">
                <a16:creationId xmlns:a16="http://schemas.microsoft.com/office/drawing/2014/main" id="{C9C48018-0C64-41EE-9696-954FABBCF6F2}"/>
              </a:ext>
            </a:extLst>
          </p:cNvPr>
          <p:cNvSpPr>
            <a:spLocks noGrp="1"/>
          </p:cNvSpPr>
          <p:nvPr>
            <p:ph idx="1"/>
          </p:nvPr>
        </p:nvSpPr>
        <p:spPr>
          <a:xfrm>
            <a:off x="0" y="1600200"/>
            <a:ext cx="9144000" cy="5257800"/>
          </a:xfrm>
        </p:spPr>
        <p:txBody>
          <a:bodyPr>
            <a:normAutofit fontScale="92500"/>
          </a:bodyPr>
          <a:lstStyle/>
          <a:p>
            <a:pPr marL="274320" indent="-274320" eaLnBrk="1" fontAlgn="auto" hangingPunct="1">
              <a:spcAft>
                <a:spcPts val="0"/>
              </a:spcAft>
              <a:buClr>
                <a:schemeClr val="accent3"/>
              </a:buClr>
              <a:buFont typeface="Wingdings 2"/>
              <a:buChar char=""/>
              <a:defRPr/>
            </a:pPr>
            <a:r>
              <a:rPr lang="en-US" dirty="0"/>
              <a:t>Have close contact (such as living in the same house) with someone who has active TB, which can be spread to others. Active TB is very contagious.</a:t>
            </a:r>
          </a:p>
          <a:p>
            <a:pPr marL="274320" indent="-274320" eaLnBrk="1" fontAlgn="auto" hangingPunct="1">
              <a:spcAft>
                <a:spcPts val="0"/>
              </a:spcAft>
              <a:buClr>
                <a:schemeClr val="accent3"/>
              </a:buClr>
              <a:buFont typeface="Wingdings 2"/>
              <a:buChar char=""/>
              <a:defRPr/>
            </a:pPr>
            <a:r>
              <a:rPr lang="en-US" dirty="0"/>
              <a:t>Health professionals who may care for people with untreated TB.</a:t>
            </a:r>
          </a:p>
          <a:p>
            <a:pPr marL="274320" indent="-274320" eaLnBrk="1" fontAlgn="auto" hangingPunct="1">
              <a:spcAft>
                <a:spcPts val="0"/>
              </a:spcAft>
              <a:buClr>
                <a:schemeClr val="accent3"/>
              </a:buClr>
              <a:buFont typeface="Wingdings 2"/>
              <a:buChar char=""/>
              <a:defRPr/>
            </a:pPr>
            <a:r>
              <a:rPr lang="en-US" dirty="0"/>
              <a:t>Live or work in crowded conditions where they can come into contact with people who may have untreated active TB. This includes people who live or work in prisons, nursing homes, military barracks, or homeless shelters.</a:t>
            </a:r>
          </a:p>
          <a:p>
            <a:pPr marL="274320" indent="-274320" eaLnBrk="1" fontAlgn="auto" hangingPunct="1">
              <a:spcAft>
                <a:spcPts val="0"/>
              </a:spcAft>
              <a:buClr>
                <a:schemeClr val="accent3"/>
              </a:buClr>
              <a:buFont typeface="Wingdings 2"/>
              <a:buChar char=""/>
              <a:defRPr/>
            </a:pPr>
            <a:r>
              <a:rPr lang="en-US" dirty="0"/>
              <a:t>Have poor access to health care, such as homeless people, migrant farm workers, or people who abuse alcohol or drugs.</a:t>
            </a:r>
          </a:p>
          <a:p>
            <a:pPr marL="274320" indent="-274320" eaLnBrk="1" fontAlgn="auto" hangingPunct="1">
              <a:spcAft>
                <a:spcPts val="0"/>
              </a:spcAft>
              <a:buClr>
                <a:schemeClr val="accent3"/>
              </a:buClr>
              <a:buFont typeface="Wingdings 2"/>
              <a:buChar char=""/>
              <a:defRPr/>
            </a:pPr>
            <a:r>
              <a:rPr lang="en-US" dirty="0"/>
              <a:t>Travel to or from regions where untreated TB is common, such as Latin America (countries in Central America, South America, and the Caribbean), Africa, Asia, Eastern Europe, and Russia.</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itle 1">
            <a:extLst>
              <a:ext uri="{FF2B5EF4-FFF2-40B4-BE49-F238E27FC236}">
                <a16:creationId xmlns:a16="http://schemas.microsoft.com/office/drawing/2014/main" id="{B24B60D8-0B1E-4BEE-BCA1-8A169BD620A9}"/>
              </a:ext>
            </a:extLst>
          </p:cNvPr>
          <p:cNvSpPr>
            <a:spLocks noGrp="1"/>
          </p:cNvSpPr>
          <p:nvPr>
            <p:ph type="title"/>
          </p:nvPr>
        </p:nvSpPr>
        <p:spPr>
          <a:xfrm>
            <a:off x="457200" y="0"/>
            <a:ext cx="8229600" cy="914400"/>
          </a:xfrm>
        </p:spPr>
        <p:txBody>
          <a:bodyPr/>
          <a:lstStyle/>
          <a:p>
            <a:pPr eaLnBrk="1" hangingPunct="1"/>
            <a:r>
              <a:rPr lang="en-US" altLang="en-US" b="1" i="1"/>
              <a:t>Risk factors</a:t>
            </a:r>
            <a:endParaRPr lang="en-US" altLang="en-US"/>
          </a:p>
        </p:txBody>
      </p:sp>
      <p:sp>
        <p:nvSpPr>
          <p:cNvPr id="3" name="Content Placeholder 2">
            <a:extLst>
              <a:ext uri="{FF2B5EF4-FFF2-40B4-BE49-F238E27FC236}">
                <a16:creationId xmlns:a16="http://schemas.microsoft.com/office/drawing/2014/main" id="{37DC6854-1A42-40C2-AE49-CC3CF2330658}"/>
              </a:ext>
            </a:extLst>
          </p:cNvPr>
          <p:cNvSpPr>
            <a:spLocks noGrp="1"/>
          </p:cNvSpPr>
          <p:nvPr>
            <p:ph idx="1"/>
          </p:nvPr>
        </p:nvSpPr>
        <p:spPr>
          <a:xfrm>
            <a:off x="0" y="990600"/>
            <a:ext cx="9144000" cy="5867400"/>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a:t>Because the bacteria that cause tuberculosis are transmitted through the air, the disease can be contagious. Infection is most likely to occur if you are exposed to someone with TB on a day-to-day basis, such as by living or working in close quarters with someone who has the active disease. Even then, because the bacteria generally stay latent (inactive) after they invade the body, only a small number of people infected with TB will ever have the active disease.</a:t>
            </a:r>
          </a:p>
          <a:p>
            <a:pPr marL="274320" indent="-274320" eaLnBrk="1" fontAlgn="auto" hangingPunct="1">
              <a:spcAft>
                <a:spcPts val="0"/>
              </a:spcAft>
              <a:buClr>
                <a:schemeClr val="accent3"/>
              </a:buClr>
              <a:buFont typeface="Wingdings 2"/>
              <a:buChar char=""/>
              <a:defRPr/>
            </a:pPr>
            <a:r>
              <a:rPr lang="en-US" dirty="0"/>
              <a:t>TB was once a widespread disease. It was virtually wiped out with the help of antibiotics developed in the 1950s, but the disease has resurfaced in potent new forms -- multidrug-resistant TB and extensively drug-resistant TB. Today, these new and dangerous forms of the disease -- resistant to some of the commonly used drug treatments -- have created a public health crisis in many large cities worldwide.</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itle 1">
            <a:extLst>
              <a:ext uri="{FF2B5EF4-FFF2-40B4-BE49-F238E27FC236}">
                <a16:creationId xmlns:a16="http://schemas.microsoft.com/office/drawing/2014/main" id="{2DC656CB-77D2-4F91-A71D-582D9982048A}"/>
              </a:ext>
            </a:extLst>
          </p:cNvPr>
          <p:cNvSpPr>
            <a:spLocks noGrp="1"/>
          </p:cNvSpPr>
          <p:nvPr>
            <p:ph type="title"/>
          </p:nvPr>
        </p:nvSpPr>
        <p:spPr/>
        <p:txBody>
          <a:bodyPr/>
          <a:lstStyle/>
          <a:p>
            <a:pPr eaLnBrk="1" hangingPunct="1"/>
            <a:r>
              <a:rPr lang="en-US" altLang="en-US" b="1" i="1"/>
              <a:t>Symptoms</a:t>
            </a:r>
          </a:p>
        </p:txBody>
      </p:sp>
      <p:sp>
        <p:nvSpPr>
          <p:cNvPr id="204803" name="Content Placeholder 2">
            <a:extLst>
              <a:ext uri="{FF2B5EF4-FFF2-40B4-BE49-F238E27FC236}">
                <a16:creationId xmlns:a16="http://schemas.microsoft.com/office/drawing/2014/main" id="{B5E44C6F-D118-4ED5-B753-0390103F849B}"/>
              </a:ext>
            </a:extLst>
          </p:cNvPr>
          <p:cNvSpPr>
            <a:spLocks noGrp="1"/>
          </p:cNvSpPr>
          <p:nvPr>
            <p:ph idx="1"/>
          </p:nvPr>
        </p:nvSpPr>
        <p:spPr>
          <a:xfrm>
            <a:off x="0" y="1935163"/>
            <a:ext cx="9144000" cy="4922837"/>
          </a:xfrm>
        </p:spPr>
        <p:txBody>
          <a:bodyPr/>
          <a:lstStyle/>
          <a:p>
            <a:pPr eaLnBrk="1" hangingPunct="1"/>
            <a:r>
              <a:rPr lang="en-US" altLang="en-US"/>
              <a:t>Symptoms of TB  may include</a:t>
            </a:r>
          </a:p>
          <a:p>
            <a:pPr eaLnBrk="1" hangingPunct="1"/>
            <a:r>
              <a:rPr lang="en-US" altLang="en-US"/>
              <a:t>A bad cough that lasts 3 weeks or longer</a:t>
            </a:r>
          </a:p>
          <a:p>
            <a:pPr eaLnBrk="1" hangingPunct="1"/>
            <a:r>
              <a:rPr lang="en-US" altLang="en-US"/>
              <a:t>Weight loss</a:t>
            </a:r>
          </a:p>
          <a:p>
            <a:pPr eaLnBrk="1" hangingPunct="1"/>
            <a:r>
              <a:rPr lang="en-US" altLang="en-US"/>
              <a:t>Loss of appetite</a:t>
            </a:r>
          </a:p>
          <a:p>
            <a:pPr eaLnBrk="1" hangingPunct="1"/>
            <a:r>
              <a:rPr lang="en-US" altLang="en-US"/>
              <a:t>Coughing up blood or mucus</a:t>
            </a:r>
          </a:p>
          <a:p>
            <a:pPr eaLnBrk="1" hangingPunct="1"/>
            <a:r>
              <a:rPr lang="en-US" altLang="en-US"/>
              <a:t>Weakness or fatigue</a:t>
            </a:r>
          </a:p>
          <a:p>
            <a:pPr eaLnBrk="1" hangingPunct="1"/>
            <a:r>
              <a:rPr lang="en-US" altLang="en-US"/>
              <a:t>Fever</a:t>
            </a:r>
          </a:p>
          <a:p>
            <a:pPr eaLnBrk="1" hangingPunct="1"/>
            <a:r>
              <a:rPr lang="en-US" altLang="en-US"/>
              <a:t>Night sweats</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itle 1">
            <a:extLst>
              <a:ext uri="{FF2B5EF4-FFF2-40B4-BE49-F238E27FC236}">
                <a16:creationId xmlns:a16="http://schemas.microsoft.com/office/drawing/2014/main" id="{7E8926F3-0917-42C3-924F-AD3697C3082A}"/>
              </a:ext>
            </a:extLst>
          </p:cNvPr>
          <p:cNvSpPr>
            <a:spLocks noGrp="1"/>
          </p:cNvSpPr>
          <p:nvPr>
            <p:ph type="title"/>
          </p:nvPr>
        </p:nvSpPr>
        <p:spPr>
          <a:xfrm>
            <a:off x="457200" y="0"/>
            <a:ext cx="8229600" cy="1143000"/>
          </a:xfrm>
        </p:spPr>
        <p:txBody>
          <a:bodyPr/>
          <a:lstStyle/>
          <a:p>
            <a:pPr eaLnBrk="1" hangingPunct="1"/>
            <a:r>
              <a:rPr lang="en-US" altLang="en-US" b="1" i="1"/>
              <a:t>Diagnosis</a:t>
            </a:r>
            <a:r>
              <a:rPr lang="en-US" altLang="en-US"/>
              <a:t> </a:t>
            </a:r>
          </a:p>
        </p:txBody>
      </p:sp>
      <p:sp>
        <p:nvSpPr>
          <p:cNvPr id="3" name="Content Placeholder 2">
            <a:extLst>
              <a:ext uri="{FF2B5EF4-FFF2-40B4-BE49-F238E27FC236}">
                <a16:creationId xmlns:a16="http://schemas.microsoft.com/office/drawing/2014/main" id="{80360FE8-0623-4373-BD49-B16CBC6B28D4}"/>
              </a:ext>
            </a:extLst>
          </p:cNvPr>
          <p:cNvSpPr>
            <a:spLocks noGrp="1"/>
          </p:cNvSpPr>
          <p:nvPr>
            <p:ph idx="1"/>
          </p:nvPr>
        </p:nvSpPr>
        <p:spPr>
          <a:xfrm>
            <a:off x="0" y="1219200"/>
            <a:ext cx="9144000" cy="5638800"/>
          </a:xfrm>
        </p:spPr>
        <p:txBody>
          <a:bodyPr>
            <a:normAutofit fontScale="92500" lnSpcReduction="10000"/>
          </a:bodyPr>
          <a:lstStyle/>
          <a:p>
            <a:pPr marL="274320" indent="-274320" eaLnBrk="1" fontAlgn="auto" hangingPunct="1">
              <a:spcAft>
                <a:spcPts val="0"/>
              </a:spcAft>
              <a:buClr>
                <a:schemeClr val="accent3"/>
              </a:buClr>
              <a:buFont typeface="Wingdings 2"/>
              <a:buNone/>
              <a:defRPr/>
            </a:pPr>
            <a:endParaRPr lang="en-US" b="1" dirty="0"/>
          </a:p>
          <a:p>
            <a:pPr marL="274320" indent="-274320" eaLnBrk="1" fontAlgn="auto" hangingPunct="1">
              <a:spcAft>
                <a:spcPts val="0"/>
              </a:spcAft>
              <a:buClr>
                <a:schemeClr val="accent3"/>
              </a:buClr>
              <a:buFont typeface="Wingdings 2"/>
              <a:buChar char=""/>
              <a:defRPr/>
            </a:pPr>
            <a:r>
              <a:rPr lang="en-US" dirty="0"/>
              <a:t>Doctors diagnose active tuberculosis(TB) in the lungs (pulmonary TB) by using a medical history and physical exam, and by checking your symptoms (such as an ongoing cough, fatigue, fever, or night sweats). </a:t>
            </a:r>
          </a:p>
          <a:p>
            <a:pPr marL="274320" indent="-274320" eaLnBrk="1" fontAlgn="auto" hangingPunct="1">
              <a:spcAft>
                <a:spcPts val="0"/>
              </a:spcAft>
              <a:buClr>
                <a:schemeClr val="accent3"/>
              </a:buClr>
              <a:buFont typeface="Wingdings 2"/>
              <a:buChar char=""/>
              <a:defRPr/>
            </a:pPr>
            <a:r>
              <a:rPr lang="en-US" b="1" dirty="0"/>
              <a:t>Sputum culture</a:t>
            </a:r>
            <a:r>
              <a:rPr lang="en-US" dirty="0"/>
              <a:t>. Testing mucus from the lungs (</a:t>
            </a:r>
            <a:r>
              <a:rPr lang="en-US" dirty="0">
                <a:hlinkClick r:id="rId2"/>
              </a:rPr>
              <a:t>sputum culture</a:t>
            </a:r>
            <a:r>
              <a:rPr lang="en-US" dirty="0"/>
              <a:t>) is the best way to diagnose active TB. But a sputum culture can take 1 to 8 weeks to provide results.</a:t>
            </a:r>
          </a:p>
          <a:p>
            <a:pPr marL="274320" indent="-274320" eaLnBrk="1" fontAlgn="auto" hangingPunct="1">
              <a:spcAft>
                <a:spcPts val="0"/>
              </a:spcAft>
              <a:buClr>
                <a:schemeClr val="accent3"/>
              </a:buClr>
              <a:buFont typeface="Wingdings 2"/>
              <a:buChar char=""/>
              <a:defRPr/>
            </a:pPr>
            <a:r>
              <a:rPr lang="en-US" b="1" dirty="0"/>
              <a:t>Chest X-ray</a:t>
            </a:r>
            <a:r>
              <a:rPr lang="en-US" dirty="0"/>
              <a:t> A chest X-ray usually is done if you have:</a:t>
            </a:r>
          </a:p>
          <a:p>
            <a:pPr marL="640080" lvl="1" indent="-246888" eaLnBrk="1" fontAlgn="auto" hangingPunct="1">
              <a:spcAft>
                <a:spcPts val="0"/>
              </a:spcAft>
              <a:buFont typeface="Wingdings 2"/>
              <a:buChar char=""/>
              <a:defRPr/>
            </a:pPr>
            <a:r>
              <a:rPr lang="en-US" dirty="0"/>
              <a:t>A positive tuberculin skin test (also called a TB skin test, PPD test, or </a:t>
            </a:r>
            <a:r>
              <a:rPr lang="en-US" dirty="0" err="1"/>
              <a:t>Mantoux</a:t>
            </a:r>
            <a:r>
              <a:rPr lang="en-US" dirty="0"/>
              <a:t> test).</a:t>
            </a:r>
          </a:p>
          <a:p>
            <a:pPr marL="640080" lvl="1" indent="-246888" eaLnBrk="1" fontAlgn="auto" hangingPunct="1">
              <a:spcAft>
                <a:spcPts val="0"/>
              </a:spcAft>
              <a:buFont typeface="Wingdings 2"/>
              <a:buChar char=""/>
              <a:defRPr/>
            </a:pPr>
            <a:r>
              <a:rPr lang="en-US" dirty="0"/>
              <a:t>Symptoms of active TB, such as a persistent cough, fatigue, fever, or night sweat.</a:t>
            </a:r>
          </a:p>
          <a:p>
            <a:pPr marL="640080" lvl="1" indent="-246888" eaLnBrk="1" fontAlgn="auto" hangingPunct="1">
              <a:spcAft>
                <a:spcPts val="0"/>
              </a:spcAft>
              <a:buFont typeface="Wingdings 2"/>
              <a:buChar char=""/>
              <a:defRPr/>
            </a:pPr>
            <a:r>
              <a:rPr lang="en-US" b="1" dirty="0"/>
              <a:t>Rapid sputum test</a:t>
            </a:r>
            <a:r>
              <a:rPr lang="en-US" dirty="0"/>
              <a:t>. This test can provide results within 24 hours. This test is done only when a person is strongly suspected of having TB.</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itle 1">
            <a:extLst>
              <a:ext uri="{FF2B5EF4-FFF2-40B4-BE49-F238E27FC236}">
                <a16:creationId xmlns:a16="http://schemas.microsoft.com/office/drawing/2014/main" id="{3209B6B5-C330-4ED0-A807-3AFC0C46FFB5}"/>
              </a:ext>
            </a:extLst>
          </p:cNvPr>
          <p:cNvSpPr>
            <a:spLocks noGrp="1"/>
          </p:cNvSpPr>
          <p:nvPr>
            <p:ph type="title"/>
          </p:nvPr>
        </p:nvSpPr>
        <p:spPr>
          <a:xfrm>
            <a:off x="457200" y="152400"/>
            <a:ext cx="8229600" cy="1295400"/>
          </a:xfrm>
        </p:spPr>
        <p:txBody>
          <a:bodyPr/>
          <a:lstStyle/>
          <a:p>
            <a:pPr eaLnBrk="1" hangingPunct="1"/>
            <a:r>
              <a:rPr lang="en-US" altLang="en-US" b="1" i="1"/>
              <a:t>Treatment </a:t>
            </a:r>
          </a:p>
        </p:txBody>
      </p:sp>
      <p:sp>
        <p:nvSpPr>
          <p:cNvPr id="3" name="Content Placeholder 2">
            <a:extLst>
              <a:ext uri="{FF2B5EF4-FFF2-40B4-BE49-F238E27FC236}">
                <a16:creationId xmlns:a16="http://schemas.microsoft.com/office/drawing/2014/main" id="{76D00BE5-4886-4870-8393-9999EBF80C4D}"/>
              </a:ext>
            </a:extLst>
          </p:cNvPr>
          <p:cNvSpPr>
            <a:spLocks noGrp="1"/>
          </p:cNvSpPr>
          <p:nvPr>
            <p:ph idx="1"/>
          </p:nvPr>
        </p:nvSpPr>
        <p:spPr>
          <a:xfrm>
            <a:off x="0" y="1524000"/>
            <a:ext cx="9144000" cy="53340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1</a:t>
            </a:r>
            <a:r>
              <a:rPr lang="en-US" baseline="30000" dirty="0"/>
              <a:t>st</a:t>
            </a:r>
            <a:r>
              <a:rPr lang="en-US" dirty="0"/>
              <a:t> &amp; 2</a:t>
            </a:r>
            <a:r>
              <a:rPr lang="en-US" baseline="30000" dirty="0"/>
              <a:t>nd</a:t>
            </a:r>
            <a:r>
              <a:rPr lang="en-US" dirty="0"/>
              <a:t> line anti-TB drugs are available such as </a:t>
            </a:r>
          </a:p>
          <a:p>
            <a:pPr marL="274320" indent="-274320" eaLnBrk="1" fontAlgn="auto" hangingPunct="1">
              <a:spcAft>
                <a:spcPts val="0"/>
              </a:spcAft>
              <a:buClr>
                <a:schemeClr val="accent3"/>
              </a:buClr>
              <a:buFont typeface="Wingdings 2"/>
              <a:buChar char=""/>
              <a:defRPr/>
            </a:pPr>
            <a:r>
              <a:rPr lang="en-US" dirty="0" err="1"/>
              <a:t>Inh</a:t>
            </a:r>
            <a:endParaRPr lang="en-US" dirty="0"/>
          </a:p>
          <a:p>
            <a:pPr marL="274320" indent="-274320" eaLnBrk="1" fontAlgn="auto" hangingPunct="1">
              <a:spcAft>
                <a:spcPts val="0"/>
              </a:spcAft>
              <a:buClr>
                <a:schemeClr val="accent3"/>
              </a:buClr>
              <a:buFont typeface="Wingdings 2"/>
              <a:buChar char=""/>
              <a:defRPr/>
            </a:pPr>
            <a:r>
              <a:rPr lang="en-US" dirty="0" err="1"/>
              <a:t>Rifampin</a:t>
            </a:r>
            <a:endParaRPr lang="en-US" dirty="0"/>
          </a:p>
          <a:p>
            <a:pPr marL="274320" indent="-274320" eaLnBrk="1" fontAlgn="auto" hangingPunct="1">
              <a:spcAft>
                <a:spcPts val="0"/>
              </a:spcAft>
              <a:buClr>
                <a:schemeClr val="accent3"/>
              </a:buClr>
              <a:buFont typeface="Wingdings 2"/>
              <a:buChar char=""/>
              <a:defRPr/>
            </a:pPr>
            <a:r>
              <a:rPr lang="en-US" dirty="0" err="1"/>
              <a:t>Ethambutole</a:t>
            </a:r>
            <a:endParaRPr lang="en-US" dirty="0"/>
          </a:p>
          <a:p>
            <a:pPr marL="274320" indent="-274320" eaLnBrk="1" fontAlgn="auto" hangingPunct="1">
              <a:spcAft>
                <a:spcPts val="0"/>
              </a:spcAft>
              <a:buClr>
                <a:schemeClr val="accent3"/>
              </a:buClr>
              <a:buFont typeface="Wingdings 2"/>
              <a:buChar char=""/>
              <a:defRPr/>
            </a:pPr>
            <a:r>
              <a:rPr lang="en-US" dirty="0" err="1"/>
              <a:t>Amickacin</a:t>
            </a:r>
            <a:endParaRPr lang="en-US" dirty="0"/>
          </a:p>
          <a:p>
            <a:pPr marL="274320" indent="-274320" eaLnBrk="1" fontAlgn="auto" hangingPunct="1">
              <a:spcAft>
                <a:spcPts val="0"/>
              </a:spcAft>
              <a:buClr>
                <a:schemeClr val="accent3"/>
              </a:buClr>
              <a:buFont typeface="Wingdings 2"/>
              <a:buChar char=""/>
              <a:defRPr/>
            </a:pPr>
            <a:r>
              <a:rPr lang="en-US" dirty="0" err="1"/>
              <a:t>Capriomycin</a:t>
            </a:r>
            <a:r>
              <a:rPr lang="en-US" dirty="0"/>
              <a:t> etc</a:t>
            </a:r>
          </a:p>
          <a:p>
            <a:pPr marL="274320" indent="-274320" eaLnBrk="1" fontAlgn="auto" hangingPunct="1">
              <a:spcAft>
                <a:spcPts val="0"/>
              </a:spcAft>
              <a:buClr>
                <a:schemeClr val="accent3"/>
              </a:buClr>
              <a:buFont typeface="Wingdings 2"/>
              <a:buChar char=""/>
              <a:defRPr/>
            </a:pPr>
            <a:r>
              <a:rPr lang="en-US" dirty="0"/>
              <a:t>The treatment regimen is of various duration</a:t>
            </a:r>
          </a:p>
          <a:p>
            <a:pPr marL="274320" indent="-274320" eaLnBrk="1" fontAlgn="auto" hangingPunct="1">
              <a:spcAft>
                <a:spcPts val="0"/>
              </a:spcAft>
              <a:buClr>
                <a:schemeClr val="accent3"/>
              </a:buClr>
              <a:buFont typeface="Wingdings 2"/>
              <a:buChar char=""/>
              <a:defRPr/>
            </a:pPr>
            <a:r>
              <a:rPr lang="en-US" dirty="0" err="1"/>
              <a:t>Eg</a:t>
            </a:r>
            <a:endParaRPr lang="en-US" dirty="0"/>
          </a:p>
          <a:p>
            <a:pPr marL="274320" indent="-274320" eaLnBrk="1" fontAlgn="auto" hangingPunct="1">
              <a:spcAft>
                <a:spcPts val="0"/>
              </a:spcAft>
              <a:buClr>
                <a:schemeClr val="accent3"/>
              </a:buClr>
              <a:buFont typeface="Wingdings 2"/>
              <a:buChar char=""/>
              <a:defRPr/>
            </a:pPr>
            <a:r>
              <a:rPr lang="en-US" dirty="0"/>
              <a:t>Six </a:t>
            </a:r>
            <a:r>
              <a:rPr lang="en-US" dirty="0" err="1"/>
              <a:t>monts</a:t>
            </a:r>
            <a:endParaRPr lang="en-US" dirty="0"/>
          </a:p>
          <a:p>
            <a:pPr marL="274320" indent="-274320" eaLnBrk="1" fontAlgn="auto" hangingPunct="1">
              <a:spcAft>
                <a:spcPts val="0"/>
              </a:spcAft>
              <a:buClr>
                <a:schemeClr val="accent3"/>
              </a:buClr>
              <a:buFont typeface="Wingdings 2"/>
              <a:buChar char=""/>
              <a:defRPr/>
            </a:pPr>
            <a:r>
              <a:rPr lang="en-US" dirty="0"/>
              <a:t>Nine months</a:t>
            </a:r>
          </a:p>
          <a:p>
            <a:pPr marL="274320" indent="-274320" eaLnBrk="1" fontAlgn="auto" hangingPunct="1">
              <a:spcAft>
                <a:spcPts val="0"/>
              </a:spcAft>
              <a:buClr>
                <a:schemeClr val="accent3"/>
              </a:buClr>
              <a:buFont typeface="Wingdings 2"/>
              <a:buChar char=""/>
              <a:defRPr/>
            </a:pPr>
            <a:r>
              <a:rPr lang="en-US" dirty="0"/>
              <a:t>Twelve months</a:t>
            </a:r>
          </a:p>
          <a:p>
            <a:pPr marL="274320" indent="-274320" eaLnBrk="1" fontAlgn="auto" hangingPunct="1">
              <a:spcAft>
                <a:spcPts val="0"/>
              </a:spcAft>
              <a:buClr>
                <a:schemeClr val="accent3"/>
              </a:buClr>
              <a:buFont typeface="Wingdings 2"/>
              <a:buChar char=""/>
              <a:defRPr/>
            </a:pPr>
            <a:r>
              <a:rPr lang="en-US" dirty="0"/>
              <a:t>Eighteen months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3A13-80B1-4EDB-A23A-404E5A22F194}"/>
              </a:ext>
            </a:extLst>
          </p:cNvPr>
          <p:cNvSpPr>
            <a:spLocks noGrp="1"/>
          </p:cNvSpPr>
          <p:nvPr>
            <p:ph type="title"/>
          </p:nvPr>
        </p:nvSpPr>
        <p:spPr>
          <a:xfrm>
            <a:off x="152400" y="704088"/>
            <a:ext cx="8534400" cy="1143000"/>
          </a:xfrm>
          <a:ln>
            <a:miter lim="800000"/>
            <a:headEnd/>
            <a:tailEnd/>
          </a:ln>
        </p:spPr>
        <p:style>
          <a:lnRef idx="2">
            <a:schemeClr val="dk1"/>
          </a:lnRef>
          <a:fillRef idx="1003">
            <a:schemeClr val="lt1"/>
          </a:fillRef>
          <a:effectRef idx="0">
            <a:schemeClr val="dk1"/>
          </a:effectRef>
          <a:fontRef idx="minor">
            <a:schemeClr val="dk1"/>
          </a:fontRef>
        </p:style>
        <p:txBody>
          <a:bodyPr>
            <a:normAutofit/>
          </a:bodyPr>
          <a:lstStyle/>
          <a:p>
            <a:pPr eaLnBrk="1" fontAlgn="auto" hangingPunct="1">
              <a:spcAft>
                <a:spcPts val="0"/>
              </a:spcAft>
              <a:defRPr/>
            </a:pPr>
            <a:r>
              <a:rPr lang="en-US" b="1" i="1" dirty="0">
                <a:solidFill>
                  <a:srgbClr val="FF0000"/>
                </a:solidFill>
              </a:rPr>
              <a:t>	</a:t>
            </a:r>
            <a:r>
              <a:rPr lang="en-US" b="1" i="1" dirty="0" err="1">
                <a:solidFill>
                  <a:srgbClr val="FF0000"/>
                </a:solidFill>
              </a:rPr>
              <a:t>Pertussis</a:t>
            </a:r>
            <a:r>
              <a:rPr lang="en-US" b="1" i="1" dirty="0">
                <a:solidFill>
                  <a:srgbClr val="FF0000"/>
                </a:solidFill>
              </a:rPr>
              <a:t>		</a:t>
            </a:r>
            <a:endParaRPr lang="en-US" i="1" dirty="0">
              <a:solidFill>
                <a:srgbClr val="FF0000"/>
              </a:solidFill>
            </a:endParaRPr>
          </a:p>
        </p:txBody>
      </p:sp>
      <p:sp>
        <p:nvSpPr>
          <p:cNvPr id="207877" name="Content Placeholder 2">
            <a:extLst>
              <a:ext uri="{FF2B5EF4-FFF2-40B4-BE49-F238E27FC236}">
                <a16:creationId xmlns:a16="http://schemas.microsoft.com/office/drawing/2014/main" id="{DB5D76B4-7E5F-4A7B-B6F3-ABB165525D8F}"/>
              </a:ext>
            </a:extLst>
          </p:cNvPr>
          <p:cNvSpPr>
            <a:spLocks noGrp="1"/>
          </p:cNvSpPr>
          <p:nvPr>
            <p:ph idx="1"/>
          </p:nvPr>
        </p:nvSpPr>
        <p:spPr>
          <a:xfrm>
            <a:off x="0" y="1935163"/>
            <a:ext cx="9144000" cy="4922837"/>
          </a:xfrm>
        </p:spPr>
        <p:txBody>
          <a:bodyPr/>
          <a:lstStyle/>
          <a:p>
            <a:pPr eaLnBrk="1" hangingPunct="1"/>
            <a:r>
              <a:rPr lang="en-US" altLang="en-US" b="1"/>
              <a:t>Also called as Whooping cough</a:t>
            </a:r>
          </a:p>
          <a:p>
            <a:pPr eaLnBrk="1" hangingPunct="1">
              <a:buFont typeface="Wingdings 2" panose="05020102010507070707" pitchFamily="18" charset="2"/>
              <a:buNone/>
            </a:pPr>
            <a:endParaRPr lang="en-US" altLang="en-US"/>
          </a:p>
          <a:p>
            <a:pPr eaLnBrk="1" hangingPunct="1"/>
            <a:r>
              <a:rPr lang="en-US" altLang="en-US"/>
              <a:t>Pertussis is a highly contagious bacterial disease that causes uncontrollable, violent coughing. The coughing can make it hard to breathe.  A deep "whooping" sound is often heard when the patient tries to take a breath.</a:t>
            </a:r>
          </a:p>
          <a:p>
            <a:pPr eaLnBrk="1" hangingPunct="1"/>
            <a:endParaRPr lang="en-US" altLang="en-US"/>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1">
            <a:extLst>
              <a:ext uri="{FF2B5EF4-FFF2-40B4-BE49-F238E27FC236}">
                <a16:creationId xmlns:a16="http://schemas.microsoft.com/office/drawing/2014/main" id="{79336691-210D-4797-B1D0-4F8F21002615}"/>
              </a:ext>
            </a:extLst>
          </p:cNvPr>
          <p:cNvSpPr>
            <a:spLocks noGrp="1"/>
          </p:cNvSpPr>
          <p:nvPr>
            <p:ph type="title"/>
          </p:nvPr>
        </p:nvSpPr>
        <p:spPr>
          <a:xfrm>
            <a:off x="304800" y="0"/>
            <a:ext cx="8382000" cy="990600"/>
          </a:xfrm>
        </p:spPr>
        <p:txBody>
          <a:bodyPr/>
          <a:lstStyle/>
          <a:p>
            <a:pPr eaLnBrk="1" hangingPunct="1"/>
            <a:r>
              <a:rPr lang="en-US" altLang="en-US" b="1" i="1"/>
              <a:t>Causes</a:t>
            </a:r>
          </a:p>
        </p:txBody>
      </p:sp>
      <p:sp>
        <p:nvSpPr>
          <p:cNvPr id="208899" name="Content Placeholder 2">
            <a:extLst>
              <a:ext uri="{FF2B5EF4-FFF2-40B4-BE49-F238E27FC236}">
                <a16:creationId xmlns:a16="http://schemas.microsoft.com/office/drawing/2014/main" id="{9FAF1453-20D2-482B-9A82-6D168D9C11D1}"/>
              </a:ext>
            </a:extLst>
          </p:cNvPr>
          <p:cNvSpPr>
            <a:spLocks noGrp="1"/>
          </p:cNvSpPr>
          <p:nvPr>
            <p:ph idx="1"/>
          </p:nvPr>
        </p:nvSpPr>
        <p:spPr>
          <a:xfrm>
            <a:off x="0" y="1219200"/>
            <a:ext cx="9144000" cy="5638800"/>
          </a:xfrm>
        </p:spPr>
        <p:txBody>
          <a:bodyPr/>
          <a:lstStyle/>
          <a:p>
            <a:pPr eaLnBrk="1" hangingPunct="1"/>
            <a:r>
              <a:rPr lang="en-US" altLang="en-US"/>
              <a:t>Pertussis, or whooping cough, is an upper respiratory infection caused by the </a:t>
            </a:r>
            <a:r>
              <a:rPr lang="en-US" altLang="en-US" b="1" i="1"/>
              <a:t>Bordetella pertussis</a:t>
            </a:r>
            <a:r>
              <a:rPr lang="en-US" altLang="en-US" b="1"/>
              <a:t> </a:t>
            </a:r>
            <a:r>
              <a:rPr lang="en-US" altLang="en-US"/>
              <a:t>or </a:t>
            </a:r>
            <a:r>
              <a:rPr lang="en-US" altLang="en-US" b="1" i="1"/>
              <a:t>Bordetella parapertussis</a:t>
            </a:r>
            <a:r>
              <a:rPr lang="en-US" altLang="en-US" b="1"/>
              <a:t>bacteria. </a:t>
            </a:r>
            <a:r>
              <a:rPr lang="en-US" altLang="en-US"/>
              <a:t>It is a serious disease that can cause permanent disability in infants, and even death.</a:t>
            </a:r>
          </a:p>
          <a:p>
            <a:pPr eaLnBrk="1" hangingPunct="1"/>
            <a:r>
              <a:rPr lang="en-US" altLang="en-US"/>
              <a:t>When an infected person sneezes or coughs, tiny droplets containing the bacteria move through the air, and the disease is easily spread from person to person.</a:t>
            </a:r>
          </a:p>
          <a:p>
            <a:pPr eaLnBrk="1" hangingPunct="1"/>
            <a:r>
              <a:rPr lang="en-US" altLang="en-US"/>
              <a:t>The infection usually lasts 6 weeks.</a:t>
            </a:r>
          </a:p>
          <a:p>
            <a:pPr eaLnBrk="1" hangingPunct="1"/>
            <a:r>
              <a:rPr lang="en-US" altLang="en-US"/>
              <a:t>Whooping cough can affect people of any age. Before vaccines weren’t widely available, the disease was most common in infants and young children. Now that most children are immunized before entering school, the higher percentage of cases is seen among adolescents and adults.</a:t>
            </a:r>
          </a:p>
          <a:p>
            <a:pPr eaLnBrk="1" hangingPunct="1"/>
            <a:endParaRPr lang="en-US" alt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itle 1">
            <a:extLst>
              <a:ext uri="{FF2B5EF4-FFF2-40B4-BE49-F238E27FC236}">
                <a16:creationId xmlns:a16="http://schemas.microsoft.com/office/drawing/2014/main" id="{B0D4AD43-F9CF-440E-A026-B84CE9FE67ED}"/>
              </a:ext>
            </a:extLst>
          </p:cNvPr>
          <p:cNvSpPr>
            <a:spLocks noGrp="1"/>
          </p:cNvSpPr>
          <p:nvPr>
            <p:ph type="title"/>
          </p:nvPr>
        </p:nvSpPr>
        <p:spPr>
          <a:xfrm>
            <a:off x="457200" y="228600"/>
            <a:ext cx="8229600" cy="1143000"/>
          </a:xfrm>
        </p:spPr>
        <p:txBody>
          <a:bodyPr/>
          <a:lstStyle/>
          <a:p>
            <a:pPr eaLnBrk="1" hangingPunct="1"/>
            <a:r>
              <a:rPr lang="en-US" altLang="en-US" b="1" i="1"/>
              <a:t>Symptoms</a:t>
            </a:r>
            <a:endParaRPr lang="en-US" altLang="en-US" i="1"/>
          </a:p>
        </p:txBody>
      </p:sp>
      <p:sp>
        <p:nvSpPr>
          <p:cNvPr id="3" name="Content Placeholder 2">
            <a:extLst>
              <a:ext uri="{FF2B5EF4-FFF2-40B4-BE49-F238E27FC236}">
                <a16:creationId xmlns:a16="http://schemas.microsoft.com/office/drawing/2014/main" id="{3EB3DC58-03DD-49A2-83B1-1BA3F8C0F919}"/>
              </a:ext>
            </a:extLst>
          </p:cNvPr>
          <p:cNvSpPr>
            <a:spLocks noGrp="1"/>
          </p:cNvSpPr>
          <p:nvPr>
            <p:ph idx="1"/>
          </p:nvPr>
        </p:nvSpPr>
        <p:spPr>
          <a:xfrm>
            <a:off x="0" y="1524000"/>
            <a:ext cx="9144000" cy="53340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Initial symptoms, similar to the common cold, usually develop about a week after exposure to the bacteria.</a:t>
            </a:r>
          </a:p>
          <a:p>
            <a:pPr marL="274320" indent="-274320" eaLnBrk="1" fontAlgn="auto" hangingPunct="1">
              <a:spcAft>
                <a:spcPts val="0"/>
              </a:spcAft>
              <a:buClr>
                <a:schemeClr val="accent3"/>
              </a:buClr>
              <a:buFont typeface="Wingdings 2"/>
              <a:buChar char=""/>
              <a:defRPr/>
            </a:pPr>
            <a:r>
              <a:rPr lang="en-US" dirty="0"/>
              <a:t>Severe episodes of coughing start about 10 to 12 days later. In children, the coughing often ends with a "whoop" noise. The sound is produced when the patient tries to take a breath.</a:t>
            </a:r>
          </a:p>
          <a:p>
            <a:pPr marL="274320" indent="-274320" eaLnBrk="1" fontAlgn="auto" hangingPunct="1">
              <a:spcAft>
                <a:spcPts val="0"/>
              </a:spcAft>
              <a:buClr>
                <a:schemeClr val="accent3"/>
              </a:buClr>
              <a:buFont typeface="Wingdings 2"/>
              <a:buChar char=""/>
              <a:defRPr/>
            </a:pPr>
            <a:r>
              <a:rPr lang="en-US" dirty="0"/>
              <a:t>Coughing spells may lead to vomiting or a short loss of consciousness. </a:t>
            </a:r>
            <a:r>
              <a:rPr lang="en-US" dirty="0" err="1"/>
              <a:t>Pertussis</a:t>
            </a:r>
            <a:r>
              <a:rPr lang="en-US" dirty="0"/>
              <a:t> should always be considered when vomiting occurs with coughing. In infants, choking spells are common.</a:t>
            </a:r>
          </a:p>
          <a:p>
            <a:pPr marL="274320" indent="-274320" eaLnBrk="1" fontAlgn="auto" hangingPunct="1">
              <a:spcAft>
                <a:spcPts val="0"/>
              </a:spcAft>
              <a:buClr>
                <a:schemeClr val="accent3"/>
              </a:buClr>
              <a:buFont typeface="Wingdings 2"/>
              <a:buChar char=""/>
              <a:defRPr/>
            </a:pPr>
            <a:r>
              <a:rPr lang="en-US" dirty="0"/>
              <a:t>Other </a:t>
            </a:r>
            <a:r>
              <a:rPr lang="en-US" dirty="0" err="1"/>
              <a:t>pertussis</a:t>
            </a:r>
            <a:r>
              <a:rPr lang="en-US" dirty="0"/>
              <a:t> symptoms include:</a:t>
            </a:r>
          </a:p>
          <a:p>
            <a:pPr marL="274320" indent="-274320" eaLnBrk="1" fontAlgn="auto" hangingPunct="1">
              <a:spcAft>
                <a:spcPts val="0"/>
              </a:spcAft>
              <a:buClr>
                <a:schemeClr val="accent3"/>
              </a:buClr>
              <a:buFont typeface="Wingdings 2"/>
              <a:buChar char=""/>
              <a:defRPr/>
            </a:pPr>
            <a:r>
              <a:rPr lang="en-US" dirty="0"/>
              <a:t>Runny nose</a:t>
            </a:r>
          </a:p>
          <a:p>
            <a:pPr marL="274320" indent="-274320" eaLnBrk="1" fontAlgn="auto" hangingPunct="1">
              <a:spcAft>
                <a:spcPts val="0"/>
              </a:spcAft>
              <a:buClr>
                <a:schemeClr val="accent3"/>
              </a:buClr>
              <a:buFont typeface="Wingdings 2"/>
              <a:buChar char=""/>
              <a:defRPr/>
            </a:pPr>
            <a:r>
              <a:rPr lang="en-US" dirty="0"/>
              <a:t>Fever (102 °F or lower)</a:t>
            </a:r>
          </a:p>
          <a:p>
            <a:pPr marL="274320" indent="-274320" eaLnBrk="1" fontAlgn="auto" hangingPunct="1">
              <a:spcAft>
                <a:spcPts val="0"/>
              </a:spcAft>
              <a:buClr>
                <a:schemeClr val="accent3"/>
              </a:buClr>
              <a:buFont typeface="Wingdings 2"/>
              <a:buChar char=""/>
              <a:defRPr/>
            </a:pPr>
            <a:r>
              <a:rPr lang="en-US" dirty="0"/>
              <a:t>Diarrhea</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itle 1">
            <a:extLst>
              <a:ext uri="{FF2B5EF4-FFF2-40B4-BE49-F238E27FC236}">
                <a16:creationId xmlns:a16="http://schemas.microsoft.com/office/drawing/2014/main" id="{23EEF5EC-B478-413D-BA85-267FE6D323A8}"/>
              </a:ext>
            </a:extLst>
          </p:cNvPr>
          <p:cNvSpPr>
            <a:spLocks noGrp="1"/>
          </p:cNvSpPr>
          <p:nvPr>
            <p:ph type="title"/>
          </p:nvPr>
        </p:nvSpPr>
        <p:spPr>
          <a:xfrm>
            <a:off x="457200" y="304800"/>
            <a:ext cx="8229600" cy="1066800"/>
          </a:xfrm>
        </p:spPr>
        <p:txBody>
          <a:bodyPr/>
          <a:lstStyle/>
          <a:p>
            <a:pPr eaLnBrk="1" hangingPunct="1"/>
            <a:r>
              <a:rPr lang="en-US" altLang="en-US" b="1" i="1"/>
              <a:t>Diagnosis </a:t>
            </a:r>
          </a:p>
        </p:txBody>
      </p:sp>
      <p:sp>
        <p:nvSpPr>
          <p:cNvPr id="210947" name="Content Placeholder 2">
            <a:extLst>
              <a:ext uri="{FF2B5EF4-FFF2-40B4-BE49-F238E27FC236}">
                <a16:creationId xmlns:a16="http://schemas.microsoft.com/office/drawing/2014/main" id="{E5273028-2552-4E2C-9AC6-8838678B1DCE}"/>
              </a:ext>
            </a:extLst>
          </p:cNvPr>
          <p:cNvSpPr>
            <a:spLocks noGrp="1"/>
          </p:cNvSpPr>
          <p:nvPr>
            <p:ph idx="1"/>
          </p:nvPr>
        </p:nvSpPr>
        <p:spPr>
          <a:xfrm>
            <a:off x="0" y="1447800"/>
            <a:ext cx="9144000" cy="5410200"/>
          </a:xfrm>
        </p:spPr>
        <p:txBody>
          <a:bodyPr/>
          <a:lstStyle/>
          <a:p>
            <a:pPr eaLnBrk="1" hangingPunct="1">
              <a:buFont typeface="Wingdings 2" panose="05020102010507070707" pitchFamily="18" charset="2"/>
              <a:buNone/>
            </a:pPr>
            <a:endParaRPr lang="en-US" altLang="en-US" b="1"/>
          </a:p>
          <a:p>
            <a:pPr eaLnBrk="1" hangingPunct="1"/>
            <a:r>
              <a:rPr lang="en-US" altLang="en-US"/>
              <a:t>The initial diagnosis is usually based on the symptoms. However, when the symptoms are not obvious, pertussis may be difficult to diagnose. In very young infants, the symptoms may be caused by pneumonia instead.</a:t>
            </a:r>
          </a:p>
          <a:p>
            <a:pPr eaLnBrk="1" hangingPunct="1"/>
            <a:r>
              <a:rPr lang="en-US" altLang="en-US"/>
              <a:t>To know for sure, the health care provider may take a sample of mucus from the nasal secretions and send it to a lab, which tests it for pertussis. While this can offer an accurate diagnosis, the test takes some time, and treatment is usually started before the results are ready.</a:t>
            </a:r>
          </a:p>
          <a:p>
            <a:pPr eaLnBrk="1" hangingPunct="1"/>
            <a:r>
              <a:rPr lang="en-US" altLang="en-US"/>
              <a:t>Some patients may have a complete blood count that shows large numbers of lymphocytes.</a:t>
            </a:r>
          </a:p>
          <a:p>
            <a:pPr eaLnBrk="1" hangingPunct="1"/>
            <a:endParaRPr lang="en-US" altLang="en-US"/>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itle 1">
            <a:extLst>
              <a:ext uri="{FF2B5EF4-FFF2-40B4-BE49-F238E27FC236}">
                <a16:creationId xmlns:a16="http://schemas.microsoft.com/office/drawing/2014/main" id="{CA216089-9A3F-46F2-89AD-4E62688ABD7C}"/>
              </a:ext>
            </a:extLst>
          </p:cNvPr>
          <p:cNvSpPr>
            <a:spLocks noGrp="1"/>
          </p:cNvSpPr>
          <p:nvPr>
            <p:ph type="title"/>
          </p:nvPr>
        </p:nvSpPr>
        <p:spPr>
          <a:xfrm>
            <a:off x="457200" y="152400"/>
            <a:ext cx="8229600" cy="990600"/>
          </a:xfrm>
        </p:spPr>
        <p:txBody>
          <a:bodyPr/>
          <a:lstStyle/>
          <a:p>
            <a:pPr eaLnBrk="1" hangingPunct="1"/>
            <a:r>
              <a:rPr lang="en-US" altLang="en-US" b="1" i="1"/>
              <a:t>Treatment</a:t>
            </a:r>
            <a:endParaRPr lang="en-US" altLang="en-US" i="1"/>
          </a:p>
        </p:txBody>
      </p:sp>
      <p:sp>
        <p:nvSpPr>
          <p:cNvPr id="3" name="Content Placeholder 2">
            <a:extLst>
              <a:ext uri="{FF2B5EF4-FFF2-40B4-BE49-F238E27FC236}">
                <a16:creationId xmlns:a16="http://schemas.microsoft.com/office/drawing/2014/main" id="{2843089F-8A6E-4777-BBAE-921AC9105670}"/>
              </a:ext>
            </a:extLst>
          </p:cNvPr>
          <p:cNvSpPr>
            <a:spLocks noGrp="1"/>
          </p:cNvSpPr>
          <p:nvPr>
            <p:ph idx="1"/>
          </p:nvPr>
        </p:nvSpPr>
        <p:spPr>
          <a:xfrm>
            <a:off x="0" y="1295400"/>
            <a:ext cx="9144000" cy="5562600"/>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dirty="0"/>
              <a:t>If started early enough, antibiotics such as erythromycin can make the symptoms go away more quickly. Unfortunately, most patients are diagnosed too late, when antibiotics aren't very effective. However, the medicines can help reduce the patient's ability to spread the disease to others.</a:t>
            </a:r>
          </a:p>
          <a:p>
            <a:pPr marL="274320" indent="-274320" eaLnBrk="1" fontAlgn="auto" hangingPunct="1">
              <a:spcAft>
                <a:spcPts val="0"/>
              </a:spcAft>
              <a:buClr>
                <a:schemeClr val="accent3"/>
              </a:buClr>
              <a:buFont typeface="Wingdings 2"/>
              <a:buChar char=""/>
              <a:defRPr/>
            </a:pPr>
            <a:r>
              <a:rPr lang="en-US" dirty="0"/>
              <a:t>Infants younger than 18 months need constant supervision because their breathing may temporarily stop during coughing spells. Infants with severe cases should be hospitalized.</a:t>
            </a:r>
          </a:p>
          <a:p>
            <a:pPr marL="274320" indent="-274320" eaLnBrk="1" fontAlgn="auto" hangingPunct="1">
              <a:spcAft>
                <a:spcPts val="0"/>
              </a:spcAft>
              <a:buClr>
                <a:schemeClr val="accent3"/>
              </a:buClr>
              <a:buFont typeface="Wingdings 2"/>
              <a:buChar char=""/>
              <a:defRPr/>
            </a:pPr>
            <a:r>
              <a:rPr lang="en-US" dirty="0"/>
              <a:t>An oxygen tent with high humidity may be used.</a:t>
            </a:r>
          </a:p>
          <a:p>
            <a:pPr marL="274320" indent="-274320" eaLnBrk="1" fontAlgn="auto" hangingPunct="1">
              <a:spcAft>
                <a:spcPts val="0"/>
              </a:spcAft>
              <a:buClr>
                <a:schemeClr val="accent3"/>
              </a:buClr>
              <a:buFont typeface="Wingdings 2"/>
              <a:buChar char=""/>
              <a:defRPr/>
            </a:pPr>
            <a:r>
              <a:rPr lang="en-US" dirty="0"/>
              <a:t>Fluids may be given through a vein if coughing spells are severe enough to prevent the person from drinking enough fluids.</a:t>
            </a:r>
          </a:p>
          <a:p>
            <a:pPr marL="274320" indent="-274320" eaLnBrk="1" fontAlgn="auto" hangingPunct="1">
              <a:spcAft>
                <a:spcPts val="0"/>
              </a:spcAft>
              <a:buClr>
                <a:schemeClr val="accent3"/>
              </a:buClr>
              <a:buFont typeface="Wingdings 2"/>
              <a:buChar char=""/>
              <a:defRPr/>
            </a:pPr>
            <a:r>
              <a:rPr lang="en-US" dirty="0"/>
              <a:t>Sedatives (medicines to make you sleepy) may be prescribed for young children.</a:t>
            </a:r>
          </a:p>
          <a:p>
            <a:pPr marL="274320" indent="-274320" eaLnBrk="1" fontAlgn="auto" hangingPunct="1">
              <a:spcAft>
                <a:spcPts val="0"/>
              </a:spcAft>
              <a:buClr>
                <a:schemeClr val="accent3"/>
              </a:buClr>
              <a:buFont typeface="Wingdings 2"/>
              <a:buChar char=""/>
              <a:defRPr/>
            </a:pPr>
            <a:r>
              <a:rPr lang="en-US" dirty="0"/>
              <a:t>Cough mixtures, expectorants, and suppressants  are usually not helpful and should NOT be used.</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itle 1">
            <a:extLst>
              <a:ext uri="{FF2B5EF4-FFF2-40B4-BE49-F238E27FC236}">
                <a16:creationId xmlns:a16="http://schemas.microsoft.com/office/drawing/2014/main" id="{2DDA482E-90DC-43A8-B895-FCDB1F6CF8FE}"/>
              </a:ext>
            </a:extLst>
          </p:cNvPr>
          <p:cNvSpPr>
            <a:spLocks noGrp="1"/>
          </p:cNvSpPr>
          <p:nvPr>
            <p:ph type="title"/>
          </p:nvPr>
        </p:nvSpPr>
        <p:spPr>
          <a:xfrm>
            <a:off x="457200" y="0"/>
            <a:ext cx="8229600" cy="1143000"/>
          </a:xfrm>
        </p:spPr>
        <p:txBody>
          <a:bodyPr/>
          <a:lstStyle/>
          <a:p>
            <a:pPr eaLnBrk="1" hangingPunct="1"/>
            <a:r>
              <a:rPr lang="en-US" altLang="en-US" b="1" i="1"/>
              <a:t>Mumps                </a:t>
            </a:r>
          </a:p>
        </p:txBody>
      </p:sp>
      <p:sp>
        <p:nvSpPr>
          <p:cNvPr id="3" name="Content Placeholder 2">
            <a:extLst>
              <a:ext uri="{FF2B5EF4-FFF2-40B4-BE49-F238E27FC236}">
                <a16:creationId xmlns:a16="http://schemas.microsoft.com/office/drawing/2014/main" id="{568B773D-7311-4AC7-B3B6-45423BCBC306}"/>
              </a:ext>
            </a:extLst>
          </p:cNvPr>
          <p:cNvSpPr>
            <a:spLocks noGrp="1"/>
          </p:cNvSpPr>
          <p:nvPr>
            <p:ph idx="1"/>
          </p:nvPr>
        </p:nvSpPr>
        <p:spPr>
          <a:xfrm>
            <a:off x="0" y="1295400"/>
            <a:ext cx="9144000" cy="55626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Mumps is a viral infection that primarily affects the parotid glands — one of three pairs of saliva-producing (salivary) glands, situated below and in front of your ears. If you or your child contracts mumps, it can cause swelling in one or both parotid glands.</a:t>
            </a:r>
          </a:p>
          <a:p>
            <a:pPr marL="274320" indent="-274320" eaLnBrk="1" fontAlgn="auto" hangingPunct="1">
              <a:spcAft>
                <a:spcPts val="0"/>
              </a:spcAft>
              <a:buClr>
                <a:schemeClr val="accent3"/>
              </a:buClr>
              <a:buFont typeface="Wingdings 2"/>
              <a:buChar char=""/>
              <a:defRPr/>
            </a:pPr>
            <a:r>
              <a:rPr lang="en-US" dirty="0"/>
              <a:t>Mumps was common in the United States until mumps vaccination became routine. Since then, the number of cases has dropped dramatically, so your odds of getting mumps are low. Complications of mumps, such as hearing loss, are potentially serious, but rare.</a:t>
            </a:r>
          </a:p>
          <a:p>
            <a:pPr marL="274320" indent="-274320" eaLnBrk="1" fontAlgn="auto" hangingPunct="1">
              <a:spcAft>
                <a:spcPts val="0"/>
              </a:spcAft>
              <a:buClr>
                <a:schemeClr val="accent3"/>
              </a:buClr>
              <a:buFont typeface="Wingdings 2"/>
              <a:buChar char=""/>
              <a:defRPr/>
            </a:pPr>
            <a:r>
              <a:rPr lang="en-US" dirty="0"/>
              <a:t>There's no specific treatment for mumps. Mumps outbreaks still occur in the United States, and mumps is still common in many parts of the world, so getting a vaccination to prevent mumps remains important.</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itle 1">
            <a:extLst>
              <a:ext uri="{FF2B5EF4-FFF2-40B4-BE49-F238E27FC236}">
                <a16:creationId xmlns:a16="http://schemas.microsoft.com/office/drawing/2014/main" id="{174F4EF4-03B0-4C5A-BD7B-3448D4336B2F}"/>
              </a:ext>
            </a:extLst>
          </p:cNvPr>
          <p:cNvSpPr>
            <a:spLocks noGrp="1"/>
          </p:cNvSpPr>
          <p:nvPr>
            <p:ph type="title"/>
          </p:nvPr>
        </p:nvSpPr>
        <p:spPr>
          <a:xfrm>
            <a:off x="457200" y="0"/>
            <a:ext cx="8229600" cy="1295400"/>
          </a:xfrm>
        </p:spPr>
        <p:txBody>
          <a:bodyPr/>
          <a:lstStyle/>
          <a:p>
            <a:pPr eaLnBrk="1" hangingPunct="1"/>
            <a:r>
              <a:rPr lang="en-US" altLang="en-US" b="1" i="1"/>
              <a:t>Causes</a:t>
            </a:r>
            <a:endParaRPr lang="en-US" altLang="en-US" i="1"/>
          </a:p>
        </p:txBody>
      </p:sp>
      <p:sp>
        <p:nvSpPr>
          <p:cNvPr id="214019" name="Content Placeholder 2">
            <a:extLst>
              <a:ext uri="{FF2B5EF4-FFF2-40B4-BE49-F238E27FC236}">
                <a16:creationId xmlns:a16="http://schemas.microsoft.com/office/drawing/2014/main" id="{B374F867-9C73-48A9-98E7-7B3EF4D0DA28}"/>
              </a:ext>
            </a:extLst>
          </p:cNvPr>
          <p:cNvSpPr>
            <a:spLocks noGrp="1"/>
          </p:cNvSpPr>
          <p:nvPr>
            <p:ph idx="1"/>
          </p:nvPr>
        </p:nvSpPr>
        <p:spPr>
          <a:xfrm>
            <a:off x="0" y="1447800"/>
            <a:ext cx="9144000" cy="5410200"/>
          </a:xfrm>
        </p:spPr>
        <p:txBody>
          <a:bodyPr/>
          <a:lstStyle/>
          <a:p>
            <a:pPr eaLnBrk="1" hangingPunct="1"/>
            <a:r>
              <a:rPr lang="en-US" altLang="en-US"/>
              <a:t>The cause of mumps is the mumps virus, which spreads easily from person to person through infected saliva. </a:t>
            </a:r>
          </a:p>
          <a:p>
            <a:pPr eaLnBrk="1" hangingPunct="1"/>
            <a:r>
              <a:rPr lang="en-US" altLang="en-US"/>
              <a:t>If you're not immunized, you can contract mumps by breathing in saliva droplets of an infected person who has just sneezed or coughed. </a:t>
            </a:r>
          </a:p>
          <a:p>
            <a:pPr eaLnBrk="1" hangingPunct="1"/>
            <a:r>
              <a:rPr lang="en-US" altLang="en-US"/>
              <a:t>You can also contract mumps from sharing utensils or cups with someone who has mumps</a:t>
            </a:r>
          </a:p>
          <a:p>
            <a:pPr eaLnBrk="1" hangingPunct="1"/>
            <a:endParaRPr lang="en-US" alt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itle 1">
            <a:extLst>
              <a:ext uri="{FF2B5EF4-FFF2-40B4-BE49-F238E27FC236}">
                <a16:creationId xmlns:a16="http://schemas.microsoft.com/office/drawing/2014/main" id="{C6059ADE-80BA-4DD4-84E7-3B9AED07B701}"/>
              </a:ext>
            </a:extLst>
          </p:cNvPr>
          <p:cNvSpPr>
            <a:spLocks noGrp="1"/>
          </p:cNvSpPr>
          <p:nvPr>
            <p:ph type="title"/>
          </p:nvPr>
        </p:nvSpPr>
        <p:spPr>
          <a:xfrm>
            <a:off x="457200" y="0"/>
            <a:ext cx="8229600" cy="1219200"/>
          </a:xfrm>
        </p:spPr>
        <p:txBody>
          <a:bodyPr/>
          <a:lstStyle/>
          <a:p>
            <a:pPr eaLnBrk="1" hangingPunct="1"/>
            <a:r>
              <a:rPr lang="en-US" altLang="en-US" b="1" i="1"/>
              <a:t>Symptoms</a:t>
            </a:r>
            <a:endParaRPr lang="en-US" altLang="en-US" i="1"/>
          </a:p>
        </p:txBody>
      </p:sp>
      <p:sp>
        <p:nvSpPr>
          <p:cNvPr id="3" name="Content Placeholder 2">
            <a:extLst>
              <a:ext uri="{FF2B5EF4-FFF2-40B4-BE49-F238E27FC236}">
                <a16:creationId xmlns:a16="http://schemas.microsoft.com/office/drawing/2014/main" id="{3C7320A6-C4EC-40FA-BC81-AEA853D8CB26}"/>
              </a:ext>
            </a:extLst>
          </p:cNvPr>
          <p:cNvSpPr>
            <a:spLocks noGrp="1"/>
          </p:cNvSpPr>
          <p:nvPr>
            <p:ph idx="1"/>
          </p:nvPr>
        </p:nvSpPr>
        <p:spPr>
          <a:xfrm>
            <a:off x="0" y="1371600"/>
            <a:ext cx="9144000" cy="5486400"/>
          </a:xfrm>
        </p:spPr>
        <p:txBody>
          <a:bodyPr>
            <a:normAutofit fontScale="92500" lnSpcReduction="20000"/>
          </a:bodyPr>
          <a:lstStyle/>
          <a:p>
            <a:pPr marL="274320" indent="-274320" eaLnBrk="1" fontAlgn="auto" hangingPunct="1">
              <a:spcAft>
                <a:spcPts val="0"/>
              </a:spcAft>
              <a:buClr>
                <a:schemeClr val="accent3"/>
              </a:buClr>
              <a:buFont typeface="Wingdings 2"/>
              <a:buNone/>
              <a:defRPr/>
            </a:pPr>
            <a:endParaRPr lang="en-US" dirty="0"/>
          </a:p>
          <a:p>
            <a:pPr marL="274320" indent="-274320" eaLnBrk="1" fontAlgn="auto" hangingPunct="1">
              <a:spcAft>
                <a:spcPts val="0"/>
              </a:spcAft>
              <a:buClr>
                <a:schemeClr val="accent3"/>
              </a:buClr>
              <a:buFont typeface="Wingdings 2"/>
              <a:buChar char=""/>
              <a:defRPr/>
            </a:pPr>
            <a:r>
              <a:rPr lang="en-US" dirty="0"/>
              <a:t>Some people infected with the mumps virus have either no signs or symptoms or very mild ones. When signs and symptoms do develop, they usually appear about two to three weeks after exposure to the virus and may include:</a:t>
            </a:r>
          </a:p>
          <a:p>
            <a:pPr marL="274320" indent="-274320" eaLnBrk="1" fontAlgn="auto" hangingPunct="1">
              <a:spcAft>
                <a:spcPts val="0"/>
              </a:spcAft>
              <a:buClr>
                <a:schemeClr val="accent3"/>
              </a:buClr>
              <a:buFont typeface="Wingdings 2"/>
              <a:buChar char=""/>
              <a:defRPr/>
            </a:pPr>
            <a:r>
              <a:rPr lang="en-US" dirty="0"/>
              <a:t>Swollen, painful salivary glands on one or both sides of your face (</a:t>
            </a:r>
            <a:r>
              <a:rPr lang="en-US" dirty="0" err="1"/>
              <a:t>parotitis</a:t>
            </a:r>
            <a:r>
              <a:rPr lang="en-US" dirty="0"/>
              <a:t>)</a:t>
            </a:r>
          </a:p>
          <a:p>
            <a:pPr marL="274320" indent="-274320" eaLnBrk="1" fontAlgn="auto" hangingPunct="1">
              <a:spcAft>
                <a:spcPts val="0"/>
              </a:spcAft>
              <a:buClr>
                <a:schemeClr val="accent3"/>
              </a:buClr>
              <a:buFont typeface="Wingdings 2"/>
              <a:buChar char=""/>
              <a:defRPr/>
            </a:pPr>
            <a:r>
              <a:rPr lang="en-US" dirty="0"/>
              <a:t>Fever</a:t>
            </a:r>
          </a:p>
          <a:p>
            <a:pPr marL="274320" indent="-274320" eaLnBrk="1" fontAlgn="auto" hangingPunct="1">
              <a:spcAft>
                <a:spcPts val="0"/>
              </a:spcAft>
              <a:buClr>
                <a:schemeClr val="accent3"/>
              </a:buClr>
              <a:buFont typeface="Wingdings 2"/>
              <a:buChar char=""/>
              <a:defRPr/>
            </a:pPr>
            <a:r>
              <a:rPr lang="en-US" dirty="0"/>
              <a:t>Headache</a:t>
            </a:r>
          </a:p>
          <a:p>
            <a:pPr marL="274320" indent="-274320" eaLnBrk="1" fontAlgn="auto" hangingPunct="1">
              <a:spcAft>
                <a:spcPts val="0"/>
              </a:spcAft>
              <a:buClr>
                <a:schemeClr val="accent3"/>
              </a:buClr>
              <a:buFont typeface="Wingdings 2"/>
              <a:buChar char=""/>
              <a:defRPr/>
            </a:pPr>
            <a:r>
              <a:rPr lang="en-US" dirty="0"/>
              <a:t>Weakness and fatigue</a:t>
            </a:r>
          </a:p>
          <a:p>
            <a:pPr marL="274320" indent="-274320" eaLnBrk="1" fontAlgn="auto" hangingPunct="1">
              <a:spcAft>
                <a:spcPts val="0"/>
              </a:spcAft>
              <a:buClr>
                <a:schemeClr val="accent3"/>
              </a:buClr>
              <a:buFont typeface="Wingdings 2"/>
              <a:buChar char=""/>
              <a:defRPr/>
            </a:pPr>
            <a:r>
              <a:rPr lang="en-US" dirty="0"/>
              <a:t>Loss of appetite</a:t>
            </a:r>
          </a:p>
          <a:p>
            <a:pPr marL="274320" indent="-274320" eaLnBrk="1" fontAlgn="auto" hangingPunct="1">
              <a:spcAft>
                <a:spcPts val="0"/>
              </a:spcAft>
              <a:buClr>
                <a:schemeClr val="accent3"/>
              </a:buClr>
              <a:buFont typeface="Wingdings 2"/>
              <a:buChar char=""/>
              <a:defRPr/>
            </a:pPr>
            <a:r>
              <a:rPr lang="en-US" dirty="0"/>
              <a:t>Pain while chewing or swallowing</a:t>
            </a:r>
          </a:p>
          <a:p>
            <a:pPr marL="274320" indent="-274320" eaLnBrk="1" fontAlgn="auto" hangingPunct="1">
              <a:spcAft>
                <a:spcPts val="0"/>
              </a:spcAft>
              <a:buClr>
                <a:schemeClr val="accent3"/>
              </a:buClr>
              <a:buFont typeface="Wingdings 2"/>
              <a:buChar char=""/>
              <a:defRPr/>
            </a:pPr>
            <a:r>
              <a:rPr lang="en-US" dirty="0"/>
              <a:t>The primary — and best known — sign of mumps is swollen salivary glands that cause the cheeks to puff out. In fact, the term "mumps" is an old expression for lumps or bumps within the cheeks.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itle 1">
            <a:extLst>
              <a:ext uri="{FF2B5EF4-FFF2-40B4-BE49-F238E27FC236}">
                <a16:creationId xmlns:a16="http://schemas.microsoft.com/office/drawing/2014/main" id="{C53CD301-A387-4562-A25C-DE2F1309613E}"/>
              </a:ext>
            </a:extLst>
          </p:cNvPr>
          <p:cNvSpPr>
            <a:spLocks noGrp="1"/>
          </p:cNvSpPr>
          <p:nvPr>
            <p:ph type="title"/>
          </p:nvPr>
        </p:nvSpPr>
        <p:spPr/>
        <p:txBody>
          <a:bodyPr/>
          <a:lstStyle/>
          <a:p>
            <a:pPr eaLnBrk="1" hangingPunct="1"/>
            <a:r>
              <a:rPr lang="en-US" altLang="en-US" b="1" i="1"/>
              <a:t>Diagnosis</a:t>
            </a:r>
            <a:endParaRPr lang="en-US" altLang="en-US" i="1"/>
          </a:p>
        </p:txBody>
      </p:sp>
      <p:sp>
        <p:nvSpPr>
          <p:cNvPr id="216067" name="Content Placeholder 2">
            <a:extLst>
              <a:ext uri="{FF2B5EF4-FFF2-40B4-BE49-F238E27FC236}">
                <a16:creationId xmlns:a16="http://schemas.microsoft.com/office/drawing/2014/main" id="{7704021D-CA4B-4433-84F4-79DC0A8C9144}"/>
              </a:ext>
            </a:extLst>
          </p:cNvPr>
          <p:cNvSpPr>
            <a:spLocks noGrp="1"/>
          </p:cNvSpPr>
          <p:nvPr>
            <p:ph idx="1"/>
          </p:nvPr>
        </p:nvSpPr>
        <p:spPr>
          <a:xfrm>
            <a:off x="0" y="1935163"/>
            <a:ext cx="9144000" cy="4922837"/>
          </a:xfrm>
        </p:spPr>
        <p:txBody>
          <a:bodyPr/>
          <a:lstStyle/>
          <a:p>
            <a:pPr eaLnBrk="1" hangingPunct="1"/>
            <a:r>
              <a:rPr lang="en-US" altLang="en-US"/>
              <a:t>If your doctor suspects that you or your child has mumps, a virus culture or a blood test may be needed.</a:t>
            </a:r>
          </a:p>
          <a:p>
            <a:pPr eaLnBrk="1" hangingPunct="1"/>
            <a:r>
              <a:rPr lang="en-US" altLang="en-US"/>
              <a:t>Your immune system normally makes antibodies to help you fight an infection. So if you have mumps, the blood test can detect the antibodies in your system that are fighting the mumps virus.</a:t>
            </a:r>
          </a:p>
          <a:p>
            <a:pPr eaLnBrk="1" hangingPunct="1"/>
            <a:endParaRPr lang="en-US" altLang="en-US"/>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itle 1">
            <a:extLst>
              <a:ext uri="{FF2B5EF4-FFF2-40B4-BE49-F238E27FC236}">
                <a16:creationId xmlns:a16="http://schemas.microsoft.com/office/drawing/2014/main" id="{0846C2C5-C6DD-47EB-B805-56CA05BF3519}"/>
              </a:ext>
            </a:extLst>
          </p:cNvPr>
          <p:cNvSpPr>
            <a:spLocks noGrp="1"/>
          </p:cNvSpPr>
          <p:nvPr>
            <p:ph type="title"/>
          </p:nvPr>
        </p:nvSpPr>
        <p:spPr>
          <a:xfrm>
            <a:off x="457200" y="0"/>
            <a:ext cx="8229600" cy="1524000"/>
          </a:xfrm>
        </p:spPr>
        <p:txBody>
          <a:bodyPr/>
          <a:lstStyle/>
          <a:p>
            <a:pPr eaLnBrk="1" hangingPunct="1"/>
            <a:r>
              <a:rPr lang="en-US" altLang="en-US" b="1" i="1"/>
              <a:t>Treatment</a:t>
            </a:r>
            <a:endParaRPr lang="en-US" altLang="en-US" i="1"/>
          </a:p>
        </p:txBody>
      </p:sp>
      <p:sp>
        <p:nvSpPr>
          <p:cNvPr id="217091" name="Content Placeholder 2">
            <a:extLst>
              <a:ext uri="{FF2B5EF4-FFF2-40B4-BE49-F238E27FC236}">
                <a16:creationId xmlns:a16="http://schemas.microsoft.com/office/drawing/2014/main" id="{CB70F61E-3CD2-4B7A-B477-03DD881D3EAC}"/>
              </a:ext>
            </a:extLst>
          </p:cNvPr>
          <p:cNvSpPr>
            <a:spLocks noGrp="1"/>
          </p:cNvSpPr>
          <p:nvPr>
            <p:ph idx="1"/>
          </p:nvPr>
        </p:nvSpPr>
        <p:spPr>
          <a:xfrm>
            <a:off x="0" y="1447800"/>
            <a:ext cx="9144000" cy="5410200"/>
          </a:xfrm>
        </p:spPr>
        <p:txBody>
          <a:bodyPr/>
          <a:lstStyle/>
          <a:p>
            <a:pPr eaLnBrk="1" hangingPunct="1"/>
            <a:r>
              <a:rPr lang="en-US" altLang="en-US"/>
              <a:t>Because mumps is caused by a virus, antibiotics aren't effective. Like most viral illnesses, a mumps infection must simply run its course. Fortunately, most children and adults recover from an uncomplicated case of mumps within about two weeks.</a:t>
            </a:r>
          </a:p>
          <a:p>
            <a:pPr eaLnBrk="1" hangingPunct="1"/>
            <a:r>
              <a:rPr lang="en-US" altLang="en-US"/>
              <a:t>As a general rule, you're no longer considered contagious and may safely return to work or school one week after a diagnosis of mumps.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itle 1">
            <a:extLst>
              <a:ext uri="{FF2B5EF4-FFF2-40B4-BE49-F238E27FC236}">
                <a16:creationId xmlns:a16="http://schemas.microsoft.com/office/drawing/2014/main" id="{19177EF0-AACD-4133-BCDE-E96DE6C87AB1}"/>
              </a:ext>
            </a:extLst>
          </p:cNvPr>
          <p:cNvSpPr>
            <a:spLocks noGrp="1"/>
          </p:cNvSpPr>
          <p:nvPr>
            <p:ph type="title"/>
          </p:nvPr>
        </p:nvSpPr>
        <p:spPr>
          <a:xfrm>
            <a:off x="152400" y="228600"/>
            <a:ext cx="8534400" cy="1619250"/>
          </a:xfrm>
        </p:spPr>
        <p:txBody>
          <a:bodyPr/>
          <a:lstStyle/>
          <a:p>
            <a:pPr eaLnBrk="1" hangingPunct="1"/>
            <a:r>
              <a:rPr lang="en-US" altLang="en-US" b="1" i="1">
                <a:solidFill>
                  <a:srgbClr val="FF0000"/>
                </a:solidFill>
              </a:rPr>
              <a:t>Measles			                   </a:t>
            </a:r>
            <a:r>
              <a:rPr lang="ar-AE" altLang="en-US" b="1">
                <a:solidFill>
                  <a:srgbClr val="FF0000"/>
                </a:solidFill>
              </a:rPr>
              <a:t>چیچک</a:t>
            </a:r>
            <a:r>
              <a:rPr lang="en-US" altLang="en-US" b="1">
                <a:solidFill>
                  <a:srgbClr val="FF0000"/>
                </a:solidFill>
              </a:rPr>
              <a:t>/ </a:t>
            </a:r>
            <a:r>
              <a:rPr lang="ar-AE" altLang="en-US" b="1">
                <a:solidFill>
                  <a:srgbClr val="FF0000"/>
                </a:solidFill>
              </a:rPr>
              <a:t>خسرہ</a:t>
            </a:r>
            <a:endParaRPr lang="en-US" altLang="en-US" b="1">
              <a:solidFill>
                <a:srgbClr val="FF0000"/>
              </a:solidFill>
            </a:endParaRPr>
          </a:p>
        </p:txBody>
      </p:sp>
      <p:sp>
        <p:nvSpPr>
          <p:cNvPr id="218115" name="Content Placeholder 2">
            <a:extLst>
              <a:ext uri="{FF2B5EF4-FFF2-40B4-BE49-F238E27FC236}">
                <a16:creationId xmlns:a16="http://schemas.microsoft.com/office/drawing/2014/main" id="{AD38151F-BCAF-4A3E-8629-03F559C7EDE8}"/>
              </a:ext>
            </a:extLst>
          </p:cNvPr>
          <p:cNvSpPr>
            <a:spLocks noGrp="1"/>
          </p:cNvSpPr>
          <p:nvPr>
            <p:ph idx="1"/>
          </p:nvPr>
        </p:nvSpPr>
        <p:spPr>
          <a:xfrm>
            <a:off x="0" y="1935163"/>
            <a:ext cx="9144000" cy="4922837"/>
          </a:xfrm>
        </p:spPr>
        <p:txBody>
          <a:bodyPr/>
          <a:lstStyle/>
          <a:p>
            <a:pPr eaLnBrk="1" hangingPunct="1"/>
            <a:r>
              <a:rPr lang="en-US" altLang="en-US"/>
              <a:t>Measles is a childhood infection caused by a virus. Once quite common, measles can now be prevented with a vaccine. </a:t>
            </a:r>
          </a:p>
          <a:p>
            <a:pPr eaLnBrk="1" hangingPunct="1"/>
            <a:r>
              <a:rPr lang="en-US" altLang="en-US"/>
              <a:t>Also called rubeola, measles can be serious and even fatal for small children. While death rates have been falling worldwide as more children receive the measles vaccine, the disease still kills several hundred thousand people a year, most under the age of 5.</a:t>
            </a:r>
          </a:p>
          <a:p>
            <a:pPr eaLnBrk="1" hangingPunct="1"/>
            <a:r>
              <a:rPr lang="en-US" altLang="en-US"/>
              <a:t>By 2000, the measles vaccine had practically eliminated measles in the United States. But there has been a recent resurgence of the disease, as more people have chosen not to vaccinate their children.</a:t>
            </a:r>
          </a:p>
          <a:p>
            <a:pPr eaLnBrk="1" hangingPunct="1"/>
            <a:endParaRPr lang="en-US" alt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itle 1">
            <a:extLst>
              <a:ext uri="{FF2B5EF4-FFF2-40B4-BE49-F238E27FC236}">
                <a16:creationId xmlns:a16="http://schemas.microsoft.com/office/drawing/2014/main" id="{73696474-621A-4662-87DD-5373D12462CC}"/>
              </a:ext>
            </a:extLst>
          </p:cNvPr>
          <p:cNvSpPr>
            <a:spLocks noGrp="1"/>
          </p:cNvSpPr>
          <p:nvPr>
            <p:ph type="title"/>
          </p:nvPr>
        </p:nvSpPr>
        <p:spPr>
          <a:xfrm>
            <a:off x="457200" y="304800"/>
            <a:ext cx="8229600" cy="990600"/>
          </a:xfrm>
        </p:spPr>
        <p:txBody>
          <a:bodyPr/>
          <a:lstStyle/>
          <a:p>
            <a:pPr eaLnBrk="1" hangingPunct="1"/>
            <a:r>
              <a:rPr lang="en-US" altLang="en-US" b="1" i="1"/>
              <a:t>Causes</a:t>
            </a:r>
          </a:p>
        </p:txBody>
      </p:sp>
      <p:sp>
        <p:nvSpPr>
          <p:cNvPr id="3" name="Content Placeholder 2">
            <a:extLst>
              <a:ext uri="{FF2B5EF4-FFF2-40B4-BE49-F238E27FC236}">
                <a16:creationId xmlns:a16="http://schemas.microsoft.com/office/drawing/2014/main" id="{11DECE5B-7E3C-4C0E-9BA7-CBA317853C6A}"/>
              </a:ext>
            </a:extLst>
          </p:cNvPr>
          <p:cNvSpPr>
            <a:spLocks noGrp="1"/>
          </p:cNvSpPr>
          <p:nvPr>
            <p:ph idx="1"/>
          </p:nvPr>
        </p:nvSpPr>
        <p:spPr>
          <a:xfrm>
            <a:off x="0" y="1447800"/>
            <a:ext cx="9144000" cy="5410200"/>
          </a:xfrm>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dirty="0"/>
              <a:t>Measles is a respiratory disease caused by a virus.</a:t>
            </a:r>
          </a:p>
          <a:p>
            <a:pPr marL="274320" indent="-274320" eaLnBrk="1" fontAlgn="auto" hangingPunct="1">
              <a:spcAft>
                <a:spcPts val="0"/>
              </a:spcAft>
              <a:buClr>
                <a:schemeClr val="accent3"/>
              </a:buClr>
              <a:buFont typeface="Wingdings 2"/>
              <a:buChar char=""/>
              <a:defRPr/>
            </a:pPr>
            <a:r>
              <a:rPr lang="en-US" dirty="0"/>
              <a:t>The disease of measles and the virus that causes it share the same name.</a:t>
            </a:r>
          </a:p>
          <a:p>
            <a:pPr marL="274320" indent="-274320" eaLnBrk="1" fontAlgn="auto" hangingPunct="1">
              <a:spcAft>
                <a:spcPts val="0"/>
              </a:spcAft>
              <a:buClr>
                <a:schemeClr val="accent3"/>
              </a:buClr>
              <a:buFont typeface="Wingdings 2"/>
              <a:buChar char=""/>
              <a:defRPr/>
            </a:pPr>
            <a:r>
              <a:rPr lang="en-US" dirty="0"/>
              <a:t>The disease is also called </a:t>
            </a:r>
            <a:r>
              <a:rPr lang="en-US" dirty="0" err="1"/>
              <a:t>rubeola</a:t>
            </a:r>
            <a:r>
              <a:rPr lang="en-US" dirty="0"/>
              <a:t>. </a:t>
            </a:r>
          </a:p>
          <a:p>
            <a:pPr marL="274320" indent="-274320" eaLnBrk="1" fontAlgn="auto" hangingPunct="1">
              <a:spcAft>
                <a:spcPts val="0"/>
              </a:spcAft>
              <a:buClr>
                <a:schemeClr val="accent3"/>
              </a:buClr>
              <a:buFont typeface="Wingdings 2"/>
              <a:buChar char=""/>
              <a:defRPr/>
            </a:pPr>
            <a:r>
              <a:rPr lang="en-US" dirty="0"/>
              <a:t>Measles virus normally grows in the cells that line the back of the throat and lungs.</a:t>
            </a:r>
          </a:p>
          <a:p>
            <a:pPr marL="274320" indent="-274320" eaLnBrk="1" fontAlgn="auto" hangingPunct="1">
              <a:spcAft>
                <a:spcPts val="0"/>
              </a:spcAft>
              <a:buClr>
                <a:schemeClr val="accent3"/>
              </a:buClr>
              <a:buFont typeface="Wingdings 2"/>
              <a:buChar char=""/>
              <a:defRPr/>
            </a:pPr>
            <a:r>
              <a:rPr lang="en-US" dirty="0"/>
              <a:t>The cause of measles is a very contagious virus, which lives in the mucus in the nose and throat of an infected child or adult. That child or adult is contagious from four days before the rash appears to four days after.</a:t>
            </a:r>
          </a:p>
          <a:p>
            <a:pPr marL="274320" indent="-274320" eaLnBrk="1" fontAlgn="auto" hangingPunct="1">
              <a:spcAft>
                <a:spcPts val="0"/>
              </a:spcAft>
              <a:buClr>
                <a:schemeClr val="accent3"/>
              </a:buClr>
              <a:buFont typeface="Wingdings 2"/>
              <a:buChar char=""/>
              <a:defRPr/>
            </a:pPr>
            <a:r>
              <a:rPr lang="en-US" dirty="0"/>
              <a:t>When someone with measles coughs, sneezes or talks, infected droplets spray into the air, where other people can inhale them. The infected droplets may also land on a surface, where they remain active and contagious for several hours. You can contract the virus by putting your fingers in your mouth or nose or rubbing your eyes after touching the infected surface.</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a:extLst>
              <a:ext uri="{FF2B5EF4-FFF2-40B4-BE49-F238E27FC236}">
                <a16:creationId xmlns:a16="http://schemas.microsoft.com/office/drawing/2014/main" id="{B638CF07-A0A9-46F5-BF30-71F92B434543}"/>
              </a:ext>
            </a:extLst>
          </p:cNvPr>
          <p:cNvSpPr>
            <a:spLocks noGrp="1"/>
          </p:cNvSpPr>
          <p:nvPr>
            <p:ph type="title"/>
          </p:nvPr>
        </p:nvSpPr>
        <p:spPr>
          <a:xfrm>
            <a:off x="457200" y="0"/>
            <a:ext cx="8229600" cy="1371600"/>
          </a:xfrm>
        </p:spPr>
        <p:txBody>
          <a:bodyPr/>
          <a:lstStyle/>
          <a:p>
            <a:pPr eaLnBrk="1" hangingPunct="1"/>
            <a:r>
              <a:rPr lang="en-US" altLang="en-US" b="1" i="1"/>
              <a:t>Symptoms</a:t>
            </a:r>
            <a:endParaRPr lang="en-US" altLang="en-US"/>
          </a:p>
        </p:txBody>
      </p:sp>
      <p:sp>
        <p:nvSpPr>
          <p:cNvPr id="3" name="Content Placeholder 2">
            <a:extLst>
              <a:ext uri="{FF2B5EF4-FFF2-40B4-BE49-F238E27FC236}">
                <a16:creationId xmlns:a16="http://schemas.microsoft.com/office/drawing/2014/main" id="{E1013426-5C4B-4532-9D81-DA59FA1135E0}"/>
              </a:ext>
            </a:extLst>
          </p:cNvPr>
          <p:cNvSpPr>
            <a:spLocks noGrp="1"/>
          </p:cNvSpPr>
          <p:nvPr>
            <p:ph idx="1"/>
          </p:nvPr>
        </p:nvSpPr>
        <p:spPr>
          <a:xfrm>
            <a:off x="0" y="1524000"/>
            <a:ext cx="9144000" cy="53340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The symptoms of measles generally begin about 7-14 days after a person is infected, and include:</a:t>
            </a:r>
          </a:p>
          <a:p>
            <a:pPr marL="274320" indent="-274320" eaLnBrk="1" fontAlgn="auto" hangingPunct="1">
              <a:spcAft>
                <a:spcPts val="0"/>
              </a:spcAft>
              <a:buClr>
                <a:schemeClr val="accent3"/>
              </a:buClr>
              <a:buFont typeface="Wingdings 2"/>
              <a:buChar char=""/>
              <a:defRPr/>
            </a:pPr>
            <a:r>
              <a:rPr lang="en-US" b="1" dirty="0"/>
              <a:t>Measles Rash on </a:t>
            </a:r>
            <a:r>
              <a:rPr lang="en-US" dirty="0"/>
              <a:t>Skin of a patient after 3 days of measles infection.</a:t>
            </a:r>
          </a:p>
          <a:p>
            <a:pPr marL="274320" indent="-274320" eaLnBrk="1" fontAlgn="auto" hangingPunct="1">
              <a:spcAft>
                <a:spcPts val="0"/>
              </a:spcAft>
              <a:buClr>
                <a:schemeClr val="accent3"/>
              </a:buClr>
              <a:buFont typeface="Wingdings 2"/>
              <a:buChar char=""/>
              <a:defRPr/>
            </a:pPr>
            <a:r>
              <a:rPr lang="en-US" dirty="0"/>
              <a:t>Blotchy rash</a:t>
            </a:r>
          </a:p>
          <a:p>
            <a:pPr marL="274320" indent="-274320" eaLnBrk="1" fontAlgn="auto" hangingPunct="1">
              <a:spcAft>
                <a:spcPts val="0"/>
              </a:spcAft>
              <a:buClr>
                <a:schemeClr val="accent3"/>
              </a:buClr>
              <a:buFont typeface="Wingdings 2"/>
              <a:buChar char=""/>
              <a:defRPr/>
            </a:pPr>
            <a:r>
              <a:rPr lang="en-US" dirty="0"/>
              <a:t>Fever</a:t>
            </a:r>
          </a:p>
          <a:p>
            <a:pPr marL="274320" indent="-274320" eaLnBrk="1" fontAlgn="auto" hangingPunct="1">
              <a:spcAft>
                <a:spcPts val="0"/>
              </a:spcAft>
              <a:buClr>
                <a:schemeClr val="accent3"/>
              </a:buClr>
              <a:buFont typeface="Wingdings 2"/>
              <a:buChar char=""/>
              <a:defRPr/>
            </a:pPr>
            <a:r>
              <a:rPr lang="en-US" dirty="0"/>
              <a:t>Cough</a:t>
            </a:r>
          </a:p>
          <a:p>
            <a:pPr marL="274320" indent="-274320" eaLnBrk="1" fontAlgn="auto" hangingPunct="1">
              <a:spcAft>
                <a:spcPts val="0"/>
              </a:spcAft>
              <a:buClr>
                <a:schemeClr val="accent3"/>
              </a:buClr>
              <a:buFont typeface="Wingdings 2"/>
              <a:buChar char=""/>
              <a:defRPr/>
            </a:pPr>
            <a:r>
              <a:rPr lang="en-US" dirty="0"/>
              <a:t>Runny nose</a:t>
            </a:r>
          </a:p>
          <a:p>
            <a:pPr marL="274320" indent="-274320" eaLnBrk="1" fontAlgn="auto" hangingPunct="1">
              <a:spcAft>
                <a:spcPts val="0"/>
              </a:spcAft>
              <a:buClr>
                <a:schemeClr val="accent3"/>
              </a:buClr>
              <a:buFont typeface="Wingdings 2"/>
              <a:buChar char=""/>
              <a:defRPr/>
            </a:pPr>
            <a:r>
              <a:rPr lang="en-US" dirty="0"/>
              <a:t>Red, watery eyes (conjunctivitis)</a:t>
            </a:r>
          </a:p>
          <a:p>
            <a:pPr marL="274320" indent="-274320" eaLnBrk="1" fontAlgn="auto" hangingPunct="1">
              <a:spcAft>
                <a:spcPts val="0"/>
              </a:spcAft>
              <a:buClr>
                <a:schemeClr val="accent3"/>
              </a:buClr>
              <a:buFont typeface="Wingdings 2"/>
              <a:buChar char=""/>
              <a:defRPr/>
            </a:pPr>
            <a:r>
              <a:rPr lang="en-US" dirty="0"/>
              <a:t>Feeling run down, achy (malaise)</a:t>
            </a:r>
          </a:p>
          <a:p>
            <a:pPr marL="274320" indent="-274320" eaLnBrk="1" fontAlgn="auto" hangingPunct="1">
              <a:spcAft>
                <a:spcPts val="0"/>
              </a:spcAft>
              <a:buClr>
                <a:schemeClr val="accent3"/>
              </a:buClr>
              <a:buFont typeface="Wingdings 2"/>
              <a:buChar char=""/>
              <a:defRPr/>
            </a:pPr>
            <a:r>
              <a:rPr lang="en-US" dirty="0"/>
              <a:t>Tiny white spots with bluish-white centers found inside the mouth (</a:t>
            </a:r>
            <a:r>
              <a:rPr lang="en-US" dirty="0" err="1"/>
              <a:t>Koplik’s</a:t>
            </a:r>
            <a:r>
              <a:rPr lang="en-US" dirty="0"/>
              <a:t> spots)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descr="C:\Users\john\Desktop\people_measles9.jpg">
            <a:extLst>
              <a:ext uri="{FF2B5EF4-FFF2-40B4-BE49-F238E27FC236}">
                <a16:creationId xmlns:a16="http://schemas.microsoft.com/office/drawing/2014/main" id="{2247F1B8-3838-4E3F-A8B2-F972F7BCFA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2BE04E3-9D4C-4F28-82D3-E824265BE472}"/>
              </a:ext>
            </a:extLst>
          </p:cNvPr>
          <p:cNvSpPr/>
          <p:nvPr/>
        </p:nvSpPr>
        <p:spPr>
          <a:xfrm>
            <a:off x="0" y="5934670"/>
            <a:ext cx="9144000" cy="923330"/>
          </a:xfrm>
          <a:prstGeom prst="rect">
            <a:avLst/>
          </a:prstGeom>
          <a:noFill/>
        </p:spPr>
        <p:txBody>
          <a:bodyPr>
            <a:spAutoFit/>
          </a:bodyPr>
          <a:lstStyle/>
          <a:p>
            <a:pPr algn="ctr" fontAlgn="auto">
              <a:spcBef>
                <a:spcPts val="0"/>
              </a:spcBef>
              <a:spcAft>
                <a:spcPts val="0"/>
              </a:spcAft>
              <a:defRPr/>
            </a:pP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rPr>
              <a:t>Measles Rash</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Title 1">
            <a:extLst>
              <a:ext uri="{FF2B5EF4-FFF2-40B4-BE49-F238E27FC236}">
                <a16:creationId xmlns:a16="http://schemas.microsoft.com/office/drawing/2014/main" id="{7895500F-5E15-4E37-941B-802A61DD2B07}"/>
              </a:ext>
            </a:extLst>
          </p:cNvPr>
          <p:cNvSpPr>
            <a:spLocks noGrp="1"/>
          </p:cNvSpPr>
          <p:nvPr>
            <p:ph type="title"/>
          </p:nvPr>
        </p:nvSpPr>
        <p:spPr/>
        <p:txBody>
          <a:bodyPr/>
          <a:lstStyle/>
          <a:p>
            <a:pPr eaLnBrk="1" hangingPunct="1"/>
            <a:r>
              <a:rPr lang="en-US" altLang="en-US" b="1" i="1"/>
              <a:t>Diagnosis</a:t>
            </a:r>
            <a:endParaRPr lang="en-US" altLang="en-US" i="1"/>
          </a:p>
        </p:txBody>
      </p:sp>
      <p:sp>
        <p:nvSpPr>
          <p:cNvPr id="222211" name="Content Placeholder 2">
            <a:extLst>
              <a:ext uri="{FF2B5EF4-FFF2-40B4-BE49-F238E27FC236}">
                <a16:creationId xmlns:a16="http://schemas.microsoft.com/office/drawing/2014/main" id="{9667F654-3F33-49BC-B085-AAA6AA7061C6}"/>
              </a:ext>
            </a:extLst>
          </p:cNvPr>
          <p:cNvSpPr>
            <a:spLocks noGrp="1"/>
          </p:cNvSpPr>
          <p:nvPr>
            <p:ph idx="1"/>
          </p:nvPr>
        </p:nvSpPr>
        <p:spPr>
          <a:xfrm>
            <a:off x="0" y="1935163"/>
            <a:ext cx="9144000" cy="4922837"/>
          </a:xfrm>
        </p:spPr>
        <p:txBody>
          <a:bodyPr/>
          <a:lstStyle/>
          <a:p>
            <a:pPr eaLnBrk="1" hangingPunct="1">
              <a:buFont typeface="Wingdings 2" panose="05020102010507070707" pitchFamily="18" charset="2"/>
              <a:buNone/>
            </a:pPr>
            <a:endParaRPr lang="en-US" altLang="en-US"/>
          </a:p>
          <a:p>
            <a:pPr eaLnBrk="1" hangingPunct="1"/>
            <a:r>
              <a:rPr lang="en-US" altLang="en-US"/>
              <a:t>Your doctor can usually diagnose measles based on the disease's characteristic rash as well as the small, bright red Koplik's spots on the inside lining of the cheek. If necessary, a blood test can confirm whether the rash is truly measles.</a:t>
            </a:r>
          </a:p>
          <a:p>
            <a:pPr eaLnBrk="1" hangingPunct="1"/>
            <a:endParaRPr lang="en-US" altLang="en-US"/>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Title 1">
            <a:extLst>
              <a:ext uri="{FF2B5EF4-FFF2-40B4-BE49-F238E27FC236}">
                <a16:creationId xmlns:a16="http://schemas.microsoft.com/office/drawing/2014/main" id="{F603B27E-5412-423F-B202-7091CF8FFB6E}"/>
              </a:ext>
            </a:extLst>
          </p:cNvPr>
          <p:cNvSpPr>
            <a:spLocks noGrp="1"/>
          </p:cNvSpPr>
          <p:nvPr>
            <p:ph type="title"/>
          </p:nvPr>
        </p:nvSpPr>
        <p:spPr>
          <a:xfrm>
            <a:off x="0" y="0"/>
            <a:ext cx="9144000" cy="1295400"/>
          </a:xfrm>
        </p:spPr>
        <p:txBody>
          <a:bodyPr/>
          <a:lstStyle/>
          <a:p>
            <a:pPr eaLnBrk="1" hangingPunct="1"/>
            <a:r>
              <a:rPr lang="en-US" altLang="en-US" b="1" i="1"/>
              <a:t>Treatment</a:t>
            </a:r>
            <a:endParaRPr lang="en-US" altLang="en-US" i="1"/>
          </a:p>
        </p:txBody>
      </p:sp>
      <p:sp>
        <p:nvSpPr>
          <p:cNvPr id="3" name="Content Placeholder 2">
            <a:extLst>
              <a:ext uri="{FF2B5EF4-FFF2-40B4-BE49-F238E27FC236}">
                <a16:creationId xmlns:a16="http://schemas.microsoft.com/office/drawing/2014/main" id="{BE928E20-89B8-4847-9F18-424027754EA2}"/>
              </a:ext>
            </a:extLst>
          </p:cNvPr>
          <p:cNvSpPr>
            <a:spLocks noGrp="1"/>
          </p:cNvSpPr>
          <p:nvPr>
            <p:ph idx="1"/>
          </p:nvPr>
        </p:nvSpPr>
        <p:spPr>
          <a:xfrm>
            <a:off x="0" y="1447800"/>
            <a:ext cx="9144000" cy="54102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No treatment can get rid of an established measles infection. However, some measures can be taken.</a:t>
            </a:r>
          </a:p>
          <a:p>
            <a:pPr marL="274320" indent="-274320" eaLnBrk="1" fontAlgn="auto" hangingPunct="1">
              <a:spcAft>
                <a:spcPts val="0"/>
              </a:spcAft>
              <a:buClr>
                <a:schemeClr val="accent3"/>
              </a:buClr>
              <a:buFont typeface="Wingdings 2"/>
              <a:buChar char=""/>
              <a:defRPr/>
            </a:pPr>
            <a:r>
              <a:rPr lang="en-US" b="1" dirty="0"/>
              <a:t>Post-exposure vaccination.</a:t>
            </a:r>
            <a:r>
              <a:rPr lang="en-US" dirty="0"/>
              <a:t> </a:t>
            </a:r>
            <a:r>
              <a:rPr lang="en-US" dirty="0" err="1"/>
              <a:t>Nonimmunized</a:t>
            </a:r>
            <a:r>
              <a:rPr lang="en-US" dirty="0"/>
              <a:t> people, including infants, may be given the measles vaccination within 72 hours of exposure to the measles virus, to provide protection against the disease. If measles still develops, the illness usually has milder symptoms and lasts for a shorter time.</a:t>
            </a:r>
          </a:p>
          <a:p>
            <a:pPr marL="274320" indent="-274320" eaLnBrk="1" fontAlgn="auto" hangingPunct="1">
              <a:spcAft>
                <a:spcPts val="0"/>
              </a:spcAft>
              <a:buClr>
                <a:schemeClr val="accent3"/>
              </a:buClr>
              <a:buFont typeface="Wingdings 2"/>
              <a:buChar char=""/>
              <a:defRPr/>
            </a:pPr>
            <a:r>
              <a:rPr lang="en-US" b="1" dirty="0"/>
              <a:t>Immune serum globulin.</a:t>
            </a:r>
            <a:r>
              <a:rPr lang="en-US" dirty="0"/>
              <a:t> Pregnant women, infants and people with weakened immune systems who are exposed to the virus may receive an injection of proteins (antibodies) called immune serum globulin. When given within six days of exposure to the virus, these antibodies can prevent measles or make symptoms less severe.</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itle 1">
            <a:extLst>
              <a:ext uri="{FF2B5EF4-FFF2-40B4-BE49-F238E27FC236}">
                <a16:creationId xmlns:a16="http://schemas.microsoft.com/office/drawing/2014/main" id="{80809C5B-E10C-4081-9ABB-AB8AD11360C2}"/>
              </a:ext>
            </a:extLst>
          </p:cNvPr>
          <p:cNvSpPr>
            <a:spLocks noGrp="1"/>
          </p:cNvSpPr>
          <p:nvPr>
            <p:ph type="title"/>
          </p:nvPr>
        </p:nvSpPr>
        <p:spPr/>
        <p:txBody>
          <a:bodyPr/>
          <a:lstStyle/>
          <a:p>
            <a:pPr eaLnBrk="1" hangingPunct="1"/>
            <a:r>
              <a:rPr lang="en-US" altLang="en-US" b="1" i="1"/>
              <a:t>Medications</a:t>
            </a:r>
            <a:endParaRPr lang="en-US" altLang="en-US" i="1"/>
          </a:p>
        </p:txBody>
      </p:sp>
      <p:sp>
        <p:nvSpPr>
          <p:cNvPr id="3" name="Content Placeholder 2">
            <a:extLst>
              <a:ext uri="{FF2B5EF4-FFF2-40B4-BE49-F238E27FC236}">
                <a16:creationId xmlns:a16="http://schemas.microsoft.com/office/drawing/2014/main" id="{18AA8FD5-7033-4480-9F7A-3AEC4B3FA904}"/>
              </a:ext>
            </a:extLst>
          </p:cNvPr>
          <p:cNvSpPr>
            <a:spLocks noGrp="1"/>
          </p:cNvSpPr>
          <p:nvPr>
            <p:ph idx="1"/>
          </p:nvPr>
        </p:nvSpPr>
        <p:spPr>
          <a:xfrm>
            <a:off x="0" y="1935163"/>
            <a:ext cx="9144000" cy="4922837"/>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b="1" dirty="0"/>
              <a:t>Fever reducers.</a:t>
            </a:r>
            <a:r>
              <a:rPr lang="en-US" dirty="0"/>
              <a:t> You or your child may also take over-the-counter medications such as acetaminophen, ibuprofen or naproxen to help relieve the fever that accompanies measles. Don't give aspirin to children because of the risk of Reye's syndrome — a rare but potentially fatal disease.</a:t>
            </a:r>
          </a:p>
          <a:p>
            <a:pPr marL="274320" indent="-274320" eaLnBrk="1" fontAlgn="auto" hangingPunct="1">
              <a:spcAft>
                <a:spcPts val="0"/>
              </a:spcAft>
              <a:buClr>
                <a:schemeClr val="accent3"/>
              </a:buClr>
              <a:buFont typeface="Wingdings 2"/>
              <a:buChar char=""/>
              <a:defRPr/>
            </a:pPr>
            <a:r>
              <a:rPr lang="en-US" b="1" dirty="0"/>
              <a:t>Antibiotics.</a:t>
            </a:r>
            <a:r>
              <a:rPr lang="en-US" dirty="0"/>
              <a:t> If a bacterial infection, such as pneumonia or an ear infection, develops while you or your child has measles, your doctor may prescribe an antibiotic.</a:t>
            </a:r>
          </a:p>
          <a:p>
            <a:pPr marL="274320" indent="-274320" eaLnBrk="1" fontAlgn="auto" hangingPunct="1">
              <a:spcAft>
                <a:spcPts val="0"/>
              </a:spcAft>
              <a:buClr>
                <a:schemeClr val="accent3"/>
              </a:buClr>
              <a:buFont typeface="Wingdings 2"/>
              <a:buChar char=""/>
              <a:defRPr/>
            </a:pPr>
            <a:r>
              <a:rPr lang="en-US" b="1" dirty="0"/>
              <a:t>Vitamin A.</a:t>
            </a:r>
            <a:r>
              <a:rPr lang="en-US" dirty="0"/>
              <a:t> People with low levels of vitamin A are more likely to have a more severe case of measles. Giving vitamin A may lessen the severity of the measles. It's generally given as a large dose of 200,000 international units (IU) for two days.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itle 1">
            <a:extLst>
              <a:ext uri="{FF2B5EF4-FFF2-40B4-BE49-F238E27FC236}">
                <a16:creationId xmlns:a16="http://schemas.microsoft.com/office/drawing/2014/main" id="{13DF990A-9925-47BD-9BBB-56491DB64ADA}"/>
              </a:ext>
            </a:extLst>
          </p:cNvPr>
          <p:cNvSpPr>
            <a:spLocks noGrp="1"/>
          </p:cNvSpPr>
          <p:nvPr>
            <p:ph type="title"/>
          </p:nvPr>
        </p:nvSpPr>
        <p:spPr>
          <a:xfrm>
            <a:off x="381000" y="0"/>
            <a:ext cx="8305800" cy="1371600"/>
          </a:xfrm>
        </p:spPr>
        <p:txBody>
          <a:bodyPr/>
          <a:lstStyle/>
          <a:p>
            <a:pPr eaLnBrk="1" hangingPunct="1"/>
            <a:r>
              <a:rPr lang="en-US" altLang="en-US" b="1" i="1">
                <a:solidFill>
                  <a:srgbClr val="FF0000"/>
                </a:solidFill>
              </a:rPr>
              <a:t>Polio</a:t>
            </a:r>
          </a:p>
        </p:txBody>
      </p:sp>
      <p:sp>
        <p:nvSpPr>
          <p:cNvPr id="3" name="Content Placeholder 2">
            <a:extLst>
              <a:ext uri="{FF2B5EF4-FFF2-40B4-BE49-F238E27FC236}">
                <a16:creationId xmlns:a16="http://schemas.microsoft.com/office/drawing/2014/main" id="{DB6A28E8-095C-4B67-B085-3E93FC067E60}"/>
              </a:ext>
            </a:extLst>
          </p:cNvPr>
          <p:cNvSpPr>
            <a:spLocks noGrp="1"/>
          </p:cNvSpPr>
          <p:nvPr>
            <p:ph idx="1"/>
          </p:nvPr>
        </p:nvSpPr>
        <p:spPr>
          <a:xfrm>
            <a:off x="0" y="1524000"/>
            <a:ext cx="9144000" cy="5334000"/>
          </a:xfrm>
        </p:spPr>
        <p:txBody>
          <a:bodyPr>
            <a:normAutofit lnSpcReduction="10000"/>
          </a:bodyPr>
          <a:lstStyle/>
          <a:p>
            <a:pPr marL="274320" indent="-274320" eaLnBrk="1" hangingPunct="1">
              <a:spcAft>
                <a:spcPts val="0"/>
              </a:spcAft>
              <a:buClr>
                <a:schemeClr val="accent3"/>
              </a:buClr>
              <a:buFont typeface="Wingdings 2"/>
              <a:buChar char=""/>
              <a:defRPr/>
            </a:pPr>
            <a:r>
              <a:rPr lang="en-US" dirty="0"/>
              <a:t>Poliomyelitis (polio) is a highly infectious viral disease, which mainly affects young children. The virus is transmitted through contaminated food and water, and multiplies in the intestine, from where it can invade the nervous system. Many infected people have no symptoms, but do excrete the virus in their </a:t>
            </a:r>
            <a:r>
              <a:rPr lang="en-US" dirty="0" err="1"/>
              <a:t>faeces</a:t>
            </a:r>
            <a:r>
              <a:rPr lang="en-US" dirty="0"/>
              <a:t>, hence transmitting infection to others.</a:t>
            </a:r>
          </a:p>
          <a:p>
            <a:pPr marL="274320" indent="-274320" eaLnBrk="1" fontAlgn="auto" hangingPunct="1">
              <a:spcAft>
                <a:spcPts val="0"/>
              </a:spcAft>
              <a:buClr>
                <a:schemeClr val="accent3"/>
              </a:buClr>
              <a:buFont typeface="Wingdings 2"/>
              <a:buChar char=""/>
              <a:defRPr/>
            </a:pPr>
            <a:r>
              <a:rPr lang="en-US" dirty="0"/>
              <a:t>Polio is a contagious viral illness that in its most severe form causes paralysis, difficulty in breathing and sometimes death.</a:t>
            </a:r>
          </a:p>
          <a:p>
            <a:pPr marL="274320" indent="-274320" eaLnBrk="1" fontAlgn="auto" hangingPunct="1">
              <a:spcAft>
                <a:spcPts val="0"/>
              </a:spcAft>
              <a:buClr>
                <a:schemeClr val="accent3"/>
              </a:buClr>
              <a:buFont typeface="Wingdings 2"/>
              <a:buChar char=""/>
              <a:defRPr/>
            </a:pPr>
            <a:r>
              <a:rPr lang="en-US" dirty="0"/>
              <a:t>In the U.S., the last case of naturally occurring polio happened in 1979. Today, despite a concerted global eradication campaign, poliovirus continues to affect children and adults in Afghanistan, Pakistan and some African countries.</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itle 1">
            <a:extLst>
              <a:ext uri="{FF2B5EF4-FFF2-40B4-BE49-F238E27FC236}">
                <a16:creationId xmlns:a16="http://schemas.microsoft.com/office/drawing/2014/main" id="{95F21D3B-1B59-4095-A440-8C3F2AE68542}"/>
              </a:ext>
            </a:extLst>
          </p:cNvPr>
          <p:cNvSpPr>
            <a:spLocks noGrp="1"/>
          </p:cNvSpPr>
          <p:nvPr>
            <p:ph type="title"/>
          </p:nvPr>
        </p:nvSpPr>
        <p:spPr>
          <a:xfrm>
            <a:off x="228600" y="0"/>
            <a:ext cx="8458200" cy="1219200"/>
          </a:xfrm>
        </p:spPr>
        <p:txBody>
          <a:bodyPr/>
          <a:lstStyle/>
          <a:p>
            <a:pPr eaLnBrk="1" hangingPunct="1"/>
            <a:r>
              <a:rPr lang="en-US" altLang="en-US" b="1" i="1"/>
              <a:t>Causes</a:t>
            </a:r>
            <a:endParaRPr lang="en-US" altLang="en-US" i="1"/>
          </a:p>
        </p:txBody>
      </p:sp>
      <p:sp>
        <p:nvSpPr>
          <p:cNvPr id="226307" name="Content Placeholder 2">
            <a:extLst>
              <a:ext uri="{FF2B5EF4-FFF2-40B4-BE49-F238E27FC236}">
                <a16:creationId xmlns:a16="http://schemas.microsoft.com/office/drawing/2014/main" id="{D38230B3-E64C-4D0E-A6AF-3ED6292DA200}"/>
              </a:ext>
            </a:extLst>
          </p:cNvPr>
          <p:cNvSpPr>
            <a:spLocks noGrp="1"/>
          </p:cNvSpPr>
          <p:nvPr>
            <p:ph idx="1"/>
          </p:nvPr>
        </p:nvSpPr>
        <p:spPr>
          <a:xfrm>
            <a:off x="0" y="1219200"/>
            <a:ext cx="9144000" cy="5638800"/>
          </a:xfrm>
        </p:spPr>
        <p:txBody>
          <a:bodyPr/>
          <a:lstStyle/>
          <a:p>
            <a:pPr eaLnBrk="1" hangingPunct="1">
              <a:buFont typeface="Wingdings 2" panose="05020102010507070707" pitchFamily="18" charset="2"/>
              <a:buNone/>
            </a:pPr>
            <a:endParaRPr lang="en-US" altLang="en-US"/>
          </a:p>
          <a:p>
            <a:pPr eaLnBrk="1" hangingPunct="1"/>
            <a:r>
              <a:rPr lang="en-US" altLang="en-US"/>
              <a:t>The poliovirus resides only in humans and enters the environment in the feces of someone who's infected. Poliovirus spreads primarily through the fecal-oral route, especially in areas where sanitation is inadequate.</a:t>
            </a:r>
          </a:p>
          <a:p>
            <a:pPr eaLnBrk="1" hangingPunct="1"/>
            <a:r>
              <a:rPr lang="en-US" altLang="en-US"/>
              <a:t>Poliovirus can be transmitted through contaminated water and food or through direct contact with someone infected with the virus. Polio is so contagious that anyone living with a recently infected person is likely to become infected, too. People carrying the poliovirus can spread the virus for weeks in their feces.</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itle 1">
            <a:extLst>
              <a:ext uri="{FF2B5EF4-FFF2-40B4-BE49-F238E27FC236}">
                <a16:creationId xmlns:a16="http://schemas.microsoft.com/office/drawing/2014/main" id="{78E67C40-8CAC-4459-A01D-E96ED1716E00}"/>
              </a:ext>
            </a:extLst>
          </p:cNvPr>
          <p:cNvSpPr>
            <a:spLocks noGrp="1"/>
          </p:cNvSpPr>
          <p:nvPr>
            <p:ph type="title"/>
          </p:nvPr>
        </p:nvSpPr>
        <p:spPr>
          <a:xfrm>
            <a:off x="457200" y="0"/>
            <a:ext cx="8229600" cy="1219200"/>
          </a:xfrm>
        </p:spPr>
        <p:txBody>
          <a:bodyPr/>
          <a:lstStyle/>
          <a:p>
            <a:pPr eaLnBrk="1" hangingPunct="1"/>
            <a:r>
              <a:rPr lang="en-US" altLang="en-US" b="1" i="1"/>
              <a:t>Symptoms</a:t>
            </a:r>
            <a:endParaRPr lang="en-US" altLang="en-US" i="1"/>
          </a:p>
        </p:txBody>
      </p:sp>
      <p:sp>
        <p:nvSpPr>
          <p:cNvPr id="227331" name="Content Placeholder 2">
            <a:extLst>
              <a:ext uri="{FF2B5EF4-FFF2-40B4-BE49-F238E27FC236}">
                <a16:creationId xmlns:a16="http://schemas.microsoft.com/office/drawing/2014/main" id="{DEFA031B-1E6D-4ABB-901F-1F6A69CEBA1F}"/>
              </a:ext>
            </a:extLst>
          </p:cNvPr>
          <p:cNvSpPr>
            <a:spLocks noGrp="1"/>
          </p:cNvSpPr>
          <p:nvPr>
            <p:ph idx="1"/>
          </p:nvPr>
        </p:nvSpPr>
        <p:spPr>
          <a:xfrm>
            <a:off x="0" y="1219200"/>
            <a:ext cx="9144000" cy="5638800"/>
          </a:xfrm>
        </p:spPr>
        <p:txBody>
          <a:bodyPr/>
          <a:lstStyle/>
          <a:p>
            <a:pPr eaLnBrk="1" hangingPunct="1"/>
            <a:r>
              <a:rPr lang="en-US" altLang="en-US"/>
              <a:t>Although polio can cause paralysis and death, the vast majority of people who are infected with the poliovirus don't become sick and are never aware they've been infected with polio.</a:t>
            </a:r>
          </a:p>
          <a:p>
            <a:pPr eaLnBrk="1" hangingPunct="1"/>
            <a:endParaRPr lang="en-US" altLang="en-US"/>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itle 1">
            <a:extLst>
              <a:ext uri="{FF2B5EF4-FFF2-40B4-BE49-F238E27FC236}">
                <a16:creationId xmlns:a16="http://schemas.microsoft.com/office/drawing/2014/main" id="{075BFF5E-11CA-4379-B5E2-E1A9DD0F23E3}"/>
              </a:ext>
            </a:extLst>
          </p:cNvPr>
          <p:cNvSpPr>
            <a:spLocks noGrp="1"/>
          </p:cNvSpPr>
          <p:nvPr>
            <p:ph type="title"/>
          </p:nvPr>
        </p:nvSpPr>
        <p:spPr>
          <a:xfrm>
            <a:off x="228600" y="0"/>
            <a:ext cx="8458200" cy="1219200"/>
          </a:xfrm>
        </p:spPr>
        <p:txBody>
          <a:bodyPr/>
          <a:lstStyle/>
          <a:p>
            <a:pPr eaLnBrk="1" hangingPunct="1"/>
            <a:r>
              <a:rPr lang="en-US" altLang="en-US" b="1" i="1"/>
              <a:t>Nonparalytic polio</a:t>
            </a:r>
            <a:endParaRPr lang="en-US" altLang="en-US" i="1"/>
          </a:p>
        </p:txBody>
      </p:sp>
      <p:sp>
        <p:nvSpPr>
          <p:cNvPr id="3" name="Content Placeholder 2">
            <a:extLst>
              <a:ext uri="{FF2B5EF4-FFF2-40B4-BE49-F238E27FC236}">
                <a16:creationId xmlns:a16="http://schemas.microsoft.com/office/drawing/2014/main" id="{3CD9DD7F-A5D8-4A73-A3FA-2AB7DC85CC80}"/>
              </a:ext>
            </a:extLst>
          </p:cNvPr>
          <p:cNvSpPr>
            <a:spLocks noGrp="1"/>
          </p:cNvSpPr>
          <p:nvPr>
            <p:ph idx="1"/>
          </p:nvPr>
        </p:nvSpPr>
        <p:spPr>
          <a:xfrm>
            <a:off x="0" y="1295400"/>
            <a:ext cx="9144000" cy="5562600"/>
          </a:xfrm>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US" dirty="0"/>
              <a:t>Some people who develop symptoms from the poliovirus contract non paralytic polio — a type of polio that doesn't lead to paralysis. This usually causes the same mild, flu-like signs and symptoms typical of other viral illnesses.</a:t>
            </a:r>
          </a:p>
          <a:p>
            <a:pPr marL="274320" indent="-274320" eaLnBrk="1" fontAlgn="auto" hangingPunct="1">
              <a:spcAft>
                <a:spcPts val="0"/>
              </a:spcAft>
              <a:buClr>
                <a:schemeClr val="accent3"/>
              </a:buClr>
              <a:buFont typeface="Wingdings 2"/>
              <a:buChar char=""/>
              <a:defRPr/>
            </a:pPr>
            <a:r>
              <a:rPr lang="en-US" dirty="0"/>
              <a:t>Signs and symptoms, which generally last one to 10 days, include:</a:t>
            </a:r>
          </a:p>
          <a:p>
            <a:pPr marL="274320" indent="-274320" eaLnBrk="1" fontAlgn="auto" hangingPunct="1">
              <a:spcAft>
                <a:spcPts val="0"/>
              </a:spcAft>
              <a:buClr>
                <a:schemeClr val="accent3"/>
              </a:buClr>
              <a:buFont typeface="Wingdings 2"/>
              <a:buChar char=""/>
              <a:defRPr/>
            </a:pPr>
            <a:r>
              <a:rPr lang="en-US" dirty="0"/>
              <a:t>Fever</a:t>
            </a:r>
          </a:p>
          <a:p>
            <a:pPr marL="274320" indent="-274320" eaLnBrk="1" fontAlgn="auto" hangingPunct="1">
              <a:spcAft>
                <a:spcPts val="0"/>
              </a:spcAft>
              <a:buClr>
                <a:schemeClr val="accent3"/>
              </a:buClr>
              <a:buFont typeface="Wingdings 2"/>
              <a:buChar char=""/>
              <a:defRPr/>
            </a:pPr>
            <a:r>
              <a:rPr lang="en-US" dirty="0"/>
              <a:t>Sore throat</a:t>
            </a:r>
          </a:p>
          <a:p>
            <a:pPr marL="274320" indent="-274320" eaLnBrk="1" fontAlgn="auto" hangingPunct="1">
              <a:spcAft>
                <a:spcPts val="0"/>
              </a:spcAft>
              <a:buClr>
                <a:schemeClr val="accent3"/>
              </a:buClr>
              <a:buFont typeface="Wingdings 2"/>
              <a:buChar char=""/>
              <a:defRPr/>
            </a:pPr>
            <a:r>
              <a:rPr lang="en-US" dirty="0"/>
              <a:t>Headache</a:t>
            </a:r>
          </a:p>
          <a:p>
            <a:pPr marL="274320" indent="-274320" eaLnBrk="1" fontAlgn="auto" hangingPunct="1">
              <a:spcAft>
                <a:spcPts val="0"/>
              </a:spcAft>
              <a:buClr>
                <a:schemeClr val="accent3"/>
              </a:buClr>
              <a:buFont typeface="Wingdings 2"/>
              <a:buChar char=""/>
              <a:defRPr/>
            </a:pPr>
            <a:r>
              <a:rPr lang="en-US" dirty="0"/>
              <a:t>Vomiting</a:t>
            </a:r>
          </a:p>
          <a:p>
            <a:pPr marL="274320" indent="-274320" eaLnBrk="1" fontAlgn="auto" hangingPunct="1">
              <a:spcAft>
                <a:spcPts val="0"/>
              </a:spcAft>
              <a:buClr>
                <a:schemeClr val="accent3"/>
              </a:buClr>
              <a:buFont typeface="Wingdings 2"/>
              <a:buChar char=""/>
              <a:defRPr/>
            </a:pPr>
            <a:r>
              <a:rPr lang="en-US" dirty="0"/>
              <a:t>Fatigue</a:t>
            </a:r>
          </a:p>
          <a:p>
            <a:pPr marL="274320" indent="-274320" eaLnBrk="1" fontAlgn="auto" hangingPunct="1">
              <a:spcAft>
                <a:spcPts val="0"/>
              </a:spcAft>
              <a:buClr>
                <a:schemeClr val="accent3"/>
              </a:buClr>
              <a:buFont typeface="Wingdings 2"/>
              <a:buChar char=""/>
              <a:defRPr/>
            </a:pPr>
            <a:r>
              <a:rPr lang="en-US" dirty="0"/>
              <a:t>Back pain or stiffness</a:t>
            </a:r>
          </a:p>
          <a:p>
            <a:pPr marL="274320" indent="-274320" eaLnBrk="1" fontAlgn="auto" hangingPunct="1">
              <a:spcAft>
                <a:spcPts val="0"/>
              </a:spcAft>
              <a:buClr>
                <a:schemeClr val="accent3"/>
              </a:buClr>
              <a:buFont typeface="Wingdings 2"/>
              <a:buChar char=""/>
              <a:defRPr/>
            </a:pPr>
            <a:r>
              <a:rPr lang="en-US" dirty="0"/>
              <a:t>Neck pain or stiffness</a:t>
            </a:r>
          </a:p>
          <a:p>
            <a:pPr marL="274320" indent="-274320" eaLnBrk="1" fontAlgn="auto" hangingPunct="1">
              <a:spcAft>
                <a:spcPts val="0"/>
              </a:spcAft>
              <a:buClr>
                <a:schemeClr val="accent3"/>
              </a:buClr>
              <a:buFont typeface="Wingdings 2"/>
              <a:buChar char=""/>
              <a:defRPr/>
            </a:pPr>
            <a:r>
              <a:rPr lang="en-US" dirty="0"/>
              <a:t>Pain or stiffness in the arms or legs</a:t>
            </a:r>
          </a:p>
          <a:p>
            <a:pPr marL="274320" indent="-274320" eaLnBrk="1" fontAlgn="auto" hangingPunct="1">
              <a:spcAft>
                <a:spcPts val="0"/>
              </a:spcAft>
              <a:buClr>
                <a:schemeClr val="accent3"/>
              </a:buClr>
              <a:buFont typeface="Wingdings 2"/>
              <a:buChar char=""/>
              <a:defRPr/>
            </a:pPr>
            <a:r>
              <a:rPr lang="en-US" dirty="0"/>
              <a:t>Muscle weakness or tenderness</a:t>
            </a:r>
          </a:p>
          <a:p>
            <a:pPr marL="274320" indent="-274320" eaLnBrk="1" fontAlgn="auto" hangingPunct="1">
              <a:spcAft>
                <a:spcPts val="0"/>
              </a:spcAft>
              <a:buClr>
                <a:schemeClr val="accent3"/>
              </a:buClr>
              <a:buFont typeface="Wingdings 2"/>
              <a:buChar char=""/>
              <a:defRPr/>
            </a:pPr>
            <a:r>
              <a:rPr lang="en-US" dirty="0"/>
              <a:t>Meningitis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itle 1">
            <a:extLst>
              <a:ext uri="{FF2B5EF4-FFF2-40B4-BE49-F238E27FC236}">
                <a16:creationId xmlns:a16="http://schemas.microsoft.com/office/drawing/2014/main" id="{B70FFD23-4E0A-46F1-8C29-2F356CFA6F20}"/>
              </a:ext>
            </a:extLst>
          </p:cNvPr>
          <p:cNvSpPr>
            <a:spLocks noGrp="1"/>
          </p:cNvSpPr>
          <p:nvPr>
            <p:ph type="title"/>
          </p:nvPr>
        </p:nvSpPr>
        <p:spPr>
          <a:xfrm>
            <a:off x="457200" y="0"/>
            <a:ext cx="8229600" cy="1219200"/>
          </a:xfrm>
        </p:spPr>
        <p:txBody>
          <a:bodyPr/>
          <a:lstStyle/>
          <a:p>
            <a:pPr eaLnBrk="1" hangingPunct="1"/>
            <a:r>
              <a:rPr lang="en-US" altLang="en-US" b="1" i="1"/>
              <a:t>Paralytic polio</a:t>
            </a:r>
            <a:endParaRPr lang="en-US" altLang="en-US" i="1"/>
          </a:p>
        </p:txBody>
      </p:sp>
      <p:sp>
        <p:nvSpPr>
          <p:cNvPr id="229379" name="Content Placeholder 2">
            <a:extLst>
              <a:ext uri="{FF2B5EF4-FFF2-40B4-BE49-F238E27FC236}">
                <a16:creationId xmlns:a16="http://schemas.microsoft.com/office/drawing/2014/main" id="{0B8BD0AA-2202-4CE7-960F-7CC3F5E008C8}"/>
              </a:ext>
            </a:extLst>
          </p:cNvPr>
          <p:cNvSpPr>
            <a:spLocks noGrp="1"/>
          </p:cNvSpPr>
          <p:nvPr>
            <p:ph idx="1"/>
          </p:nvPr>
        </p:nvSpPr>
        <p:spPr>
          <a:xfrm>
            <a:off x="0" y="1219200"/>
            <a:ext cx="9144000" cy="5638800"/>
          </a:xfrm>
        </p:spPr>
        <p:txBody>
          <a:bodyPr/>
          <a:lstStyle/>
          <a:p>
            <a:pPr eaLnBrk="1" hangingPunct="1"/>
            <a:r>
              <a:rPr lang="en-US" altLang="en-US"/>
              <a:t>In rare cases, poliovirus infection leads to paralytic polio, the most serious form of the disease. Paralytic polio has several types, based on the part of your body that's affected — your spinal cord (spinal polio), your brainstem (bulbar polio) or both (bulbospinal polio).</a:t>
            </a:r>
          </a:p>
          <a:p>
            <a:pPr eaLnBrk="1" hangingPunct="1"/>
            <a:r>
              <a:rPr lang="en-US" altLang="en-US"/>
              <a:t>Initial signs and symptoms of paralytic polio, such as fever and headache, often mimic those of non paralytic polio. Within a week, however, signs and symptoms specific to paralytic polio appear, including:</a:t>
            </a:r>
          </a:p>
          <a:p>
            <a:pPr eaLnBrk="1" hangingPunct="1"/>
            <a:r>
              <a:rPr lang="en-US" altLang="en-US"/>
              <a:t>Loss of reflexes</a:t>
            </a:r>
          </a:p>
          <a:p>
            <a:pPr eaLnBrk="1" hangingPunct="1"/>
            <a:r>
              <a:rPr lang="en-US" altLang="en-US"/>
              <a:t>Severe muscle aches or weakness</a:t>
            </a:r>
          </a:p>
          <a:p>
            <a:pPr eaLnBrk="1" hangingPunct="1"/>
            <a:r>
              <a:rPr lang="en-US" altLang="en-US"/>
              <a:t>Loose and floppy limbs (flaccid paralysis).</a:t>
            </a:r>
          </a:p>
          <a:p>
            <a:pPr eaLnBrk="1" hangingPunct="1"/>
            <a:endParaRPr lang="en-US" altLang="en-US"/>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Title 1">
            <a:extLst>
              <a:ext uri="{FF2B5EF4-FFF2-40B4-BE49-F238E27FC236}">
                <a16:creationId xmlns:a16="http://schemas.microsoft.com/office/drawing/2014/main" id="{FC3212B8-825D-4366-AABC-DB7A46D28422}"/>
              </a:ext>
            </a:extLst>
          </p:cNvPr>
          <p:cNvSpPr>
            <a:spLocks noGrp="1"/>
          </p:cNvSpPr>
          <p:nvPr>
            <p:ph type="title"/>
          </p:nvPr>
        </p:nvSpPr>
        <p:spPr/>
        <p:txBody>
          <a:bodyPr/>
          <a:lstStyle/>
          <a:p>
            <a:pPr eaLnBrk="1" hangingPunct="1"/>
            <a:r>
              <a:rPr lang="en-US" altLang="en-US" b="1" i="1"/>
              <a:t>Diagnosis</a:t>
            </a:r>
            <a:endParaRPr lang="en-US" altLang="en-US" i="1"/>
          </a:p>
        </p:txBody>
      </p:sp>
      <p:sp>
        <p:nvSpPr>
          <p:cNvPr id="230403" name="Content Placeholder 2">
            <a:extLst>
              <a:ext uri="{FF2B5EF4-FFF2-40B4-BE49-F238E27FC236}">
                <a16:creationId xmlns:a16="http://schemas.microsoft.com/office/drawing/2014/main" id="{F6E2C731-B11B-4488-92C7-671F5AEE6047}"/>
              </a:ext>
            </a:extLst>
          </p:cNvPr>
          <p:cNvSpPr>
            <a:spLocks noGrp="1"/>
          </p:cNvSpPr>
          <p:nvPr>
            <p:ph idx="1"/>
          </p:nvPr>
        </p:nvSpPr>
        <p:spPr>
          <a:xfrm>
            <a:off x="0" y="1935163"/>
            <a:ext cx="9144000" cy="4922837"/>
          </a:xfrm>
        </p:spPr>
        <p:txBody>
          <a:bodyPr/>
          <a:lstStyle/>
          <a:p>
            <a:pPr eaLnBrk="1" hangingPunct="1">
              <a:buFont typeface="Wingdings 2" panose="05020102010507070707" pitchFamily="18" charset="2"/>
              <a:buNone/>
            </a:pPr>
            <a:endParaRPr lang="en-US" altLang="en-US"/>
          </a:p>
          <a:p>
            <a:pPr eaLnBrk="1" hangingPunct="1"/>
            <a:r>
              <a:rPr lang="en-US" altLang="en-US"/>
              <a:t>Doctors often recognize polio by symptoms, such as neck and back stiffness, abnormal reflexes, and difficulty in swallowing and breathing. To confirm the diagnosis, a sample of throat secretions, stool or cerebrospinal fluid — a colorless fluid that surrounds your brain and spinal cord — is checked for the presence of poliovirus.</a:t>
            </a:r>
          </a:p>
          <a:p>
            <a:pPr eaLnBrk="1" hangingPunct="1"/>
            <a:endParaRPr lang="en-US" altLang="en-US"/>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itle 1">
            <a:extLst>
              <a:ext uri="{FF2B5EF4-FFF2-40B4-BE49-F238E27FC236}">
                <a16:creationId xmlns:a16="http://schemas.microsoft.com/office/drawing/2014/main" id="{045BFF0D-0DAC-4EF0-837B-76DFB98CC089}"/>
              </a:ext>
            </a:extLst>
          </p:cNvPr>
          <p:cNvSpPr>
            <a:spLocks noGrp="1"/>
          </p:cNvSpPr>
          <p:nvPr>
            <p:ph type="title"/>
          </p:nvPr>
        </p:nvSpPr>
        <p:spPr>
          <a:xfrm>
            <a:off x="457200" y="0"/>
            <a:ext cx="8229600" cy="1371600"/>
          </a:xfrm>
        </p:spPr>
        <p:txBody>
          <a:bodyPr/>
          <a:lstStyle/>
          <a:p>
            <a:pPr eaLnBrk="1" hangingPunct="1"/>
            <a:r>
              <a:rPr lang="en-US" altLang="en-US" b="1" i="1"/>
              <a:t>Treatment</a:t>
            </a:r>
            <a:endParaRPr lang="en-US" altLang="en-US" i="1"/>
          </a:p>
        </p:txBody>
      </p:sp>
      <p:sp>
        <p:nvSpPr>
          <p:cNvPr id="231427" name="Content Placeholder 2">
            <a:extLst>
              <a:ext uri="{FF2B5EF4-FFF2-40B4-BE49-F238E27FC236}">
                <a16:creationId xmlns:a16="http://schemas.microsoft.com/office/drawing/2014/main" id="{40CE1DE8-153D-41F2-8547-03994BFDC38C}"/>
              </a:ext>
            </a:extLst>
          </p:cNvPr>
          <p:cNvSpPr>
            <a:spLocks noGrp="1"/>
          </p:cNvSpPr>
          <p:nvPr>
            <p:ph idx="1"/>
          </p:nvPr>
        </p:nvSpPr>
        <p:spPr>
          <a:xfrm>
            <a:off x="0" y="1524000"/>
            <a:ext cx="9144000" cy="5334000"/>
          </a:xfrm>
        </p:spPr>
        <p:txBody>
          <a:bodyPr/>
          <a:lstStyle/>
          <a:p>
            <a:pPr eaLnBrk="1" hangingPunct="1"/>
            <a:r>
              <a:rPr lang="en-US" altLang="en-US"/>
              <a:t>Because no cure for polio exists, the focus is on increasing comfort, speeding recovery and preventing complications. Supportive treatments include:</a:t>
            </a:r>
          </a:p>
          <a:p>
            <a:pPr eaLnBrk="1" hangingPunct="1"/>
            <a:r>
              <a:rPr lang="en-US" altLang="en-US"/>
              <a:t>Bed rest</a:t>
            </a:r>
          </a:p>
          <a:p>
            <a:pPr eaLnBrk="1" hangingPunct="1"/>
            <a:r>
              <a:rPr lang="en-US" altLang="en-US"/>
              <a:t>Pain relievers</a:t>
            </a:r>
          </a:p>
          <a:p>
            <a:pPr eaLnBrk="1" hangingPunct="1"/>
            <a:r>
              <a:rPr lang="en-US" altLang="en-US"/>
              <a:t>Portable ventilators to assist breathing</a:t>
            </a:r>
          </a:p>
          <a:p>
            <a:pPr eaLnBrk="1" hangingPunct="1"/>
            <a:r>
              <a:rPr lang="en-US" altLang="en-US"/>
              <a:t>Moderate exercise (physical therapy) to prevent deformity and loss of muscle function.</a:t>
            </a:r>
          </a:p>
          <a:p>
            <a:pPr eaLnBrk="1" hangingPunct="1"/>
            <a:r>
              <a:rPr lang="en-US" altLang="en-US"/>
              <a:t>A nutritious diet.</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Title 1">
            <a:extLst>
              <a:ext uri="{FF2B5EF4-FFF2-40B4-BE49-F238E27FC236}">
                <a16:creationId xmlns:a16="http://schemas.microsoft.com/office/drawing/2014/main" id="{94E2DBF4-738D-4F69-9D0E-6040254F1B4E}"/>
              </a:ext>
            </a:extLst>
          </p:cNvPr>
          <p:cNvSpPr>
            <a:spLocks noGrp="1"/>
          </p:cNvSpPr>
          <p:nvPr>
            <p:ph type="title"/>
          </p:nvPr>
        </p:nvSpPr>
        <p:spPr>
          <a:xfrm>
            <a:off x="228600" y="0"/>
            <a:ext cx="8915400" cy="1219200"/>
          </a:xfrm>
        </p:spPr>
        <p:txBody>
          <a:bodyPr/>
          <a:lstStyle/>
          <a:p>
            <a:pPr eaLnBrk="1" hangingPunct="1"/>
            <a:r>
              <a:rPr lang="en-US" altLang="en-US" i="1">
                <a:solidFill>
                  <a:srgbClr val="FF0000"/>
                </a:solidFill>
              </a:rPr>
              <a:t>Influenza</a:t>
            </a:r>
          </a:p>
        </p:txBody>
      </p:sp>
      <p:sp>
        <p:nvSpPr>
          <p:cNvPr id="3" name="Content Placeholder 2">
            <a:extLst>
              <a:ext uri="{FF2B5EF4-FFF2-40B4-BE49-F238E27FC236}">
                <a16:creationId xmlns:a16="http://schemas.microsoft.com/office/drawing/2014/main" id="{AFEE1631-35CA-4947-B281-D0C2269EB701}"/>
              </a:ext>
            </a:extLst>
          </p:cNvPr>
          <p:cNvSpPr>
            <a:spLocks noGrp="1"/>
          </p:cNvSpPr>
          <p:nvPr>
            <p:ph idx="1"/>
          </p:nvPr>
        </p:nvSpPr>
        <p:spPr>
          <a:xfrm>
            <a:off x="0" y="1219200"/>
            <a:ext cx="9144000" cy="5638800"/>
          </a:xfrm>
        </p:spPr>
        <p:txBody>
          <a:bodyPr>
            <a:normAutofit lnSpcReduction="10000"/>
          </a:bodyPr>
          <a:lstStyle/>
          <a:p>
            <a:pPr marL="274320" indent="-274320" eaLnBrk="1" fontAlgn="auto" hangingPunct="1">
              <a:spcAft>
                <a:spcPts val="0"/>
              </a:spcAft>
              <a:buClr>
                <a:schemeClr val="accent3"/>
              </a:buClr>
              <a:buFont typeface="Wingdings 2"/>
              <a:buNone/>
              <a:defRPr/>
            </a:pPr>
            <a:r>
              <a:rPr lang="en-US" dirty="0"/>
              <a:t>	Influenza is a highly contagious disease transmitted by the respiratory route. Its transmission occurs by droplet nuclei. </a:t>
            </a:r>
          </a:p>
          <a:p>
            <a:pPr marL="274320" indent="-274320" eaLnBrk="1" fontAlgn="auto" hangingPunct="1">
              <a:spcAft>
                <a:spcPts val="0"/>
              </a:spcAft>
              <a:buClr>
                <a:schemeClr val="accent3"/>
              </a:buClr>
              <a:buFont typeface="Wingdings 2"/>
              <a:buNone/>
              <a:defRPr/>
            </a:pPr>
            <a:r>
              <a:rPr lang="en-US" dirty="0"/>
              <a:t>	Epidemics appear  at varying intervals, usually in the fall or winter (although cases occur as do  in outbreaks in northern areas such as Alaska) affecting 10–20% of the global population on average each year. Antigenic types A and B produce clinically indistinguishable infections, whereas type C is usually a minor illness. Annual influenza epidemics are the result of frequent and significant antigenic variation of the virus, or antigenic drift, which is more common in influenza A virus. Pandemics—associated with higher mortality—typically are associated with type A infections in which significant genetic recombination of the virus (antigenic shift) has taken place. The incubation period is 1–4 days.</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Title 1">
            <a:extLst>
              <a:ext uri="{FF2B5EF4-FFF2-40B4-BE49-F238E27FC236}">
                <a16:creationId xmlns:a16="http://schemas.microsoft.com/office/drawing/2014/main" id="{95083192-F7E2-4F83-A2BC-DDEE233B12ED}"/>
              </a:ext>
            </a:extLst>
          </p:cNvPr>
          <p:cNvSpPr>
            <a:spLocks noGrp="1"/>
          </p:cNvSpPr>
          <p:nvPr>
            <p:ph type="title"/>
          </p:nvPr>
        </p:nvSpPr>
        <p:spPr/>
        <p:txBody>
          <a:bodyPr/>
          <a:lstStyle/>
          <a:p>
            <a:pPr eaLnBrk="1" hangingPunct="1"/>
            <a:r>
              <a:rPr lang="en-US" altLang="en-US"/>
              <a:t>Cause</a:t>
            </a:r>
          </a:p>
        </p:txBody>
      </p:sp>
      <p:sp>
        <p:nvSpPr>
          <p:cNvPr id="233475" name="Content Placeholder 2">
            <a:extLst>
              <a:ext uri="{FF2B5EF4-FFF2-40B4-BE49-F238E27FC236}">
                <a16:creationId xmlns:a16="http://schemas.microsoft.com/office/drawing/2014/main" id="{15594AEC-5F64-4812-805B-A657846BF33B}"/>
              </a:ext>
            </a:extLst>
          </p:cNvPr>
          <p:cNvSpPr>
            <a:spLocks noGrp="1"/>
          </p:cNvSpPr>
          <p:nvPr>
            <p:ph idx="1"/>
          </p:nvPr>
        </p:nvSpPr>
        <p:spPr/>
        <p:txBody>
          <a:bodyPr/>
          <a:lstStyle/>
          <a:p>
            <a:pPr eaLnBrk="1" hangingPunct="1"/>
            <a:r>
              <a:rPr lang="en-US" altLang="en-US"/>
              <a:t>Orthomyxovirus</a:t>
            </a:r>
          </a:p>
          <a:p>
            <a:pPr eaLnBrk="1" hangingPunct="1"/>
            <a:endParaRPr lang="en-US" altLang="en-US"/>
          </a:p>
          <a:p>
            <a:pPr eaLnBrk="1" hangingPunct="1"/>
            <a:r>
              <a:rPr lang="en-US" altLang="en-US"/>
              <a:t>Also known commonly as influenza virus.</a:t>
            </a:r>
          </a:p>
          <a:p>
            <a:pPr eaLnBrk="1" hangingPunct="1"/>
            <a:endParaRPr lang="en-US" altLang="en-US"/>
          </a:p>
          <a:p>
            <a:pPr eaLnBrk="1" hangingPunct="1"/>
            <a:r>
              <a:rPr lang="en-US" altLang="en-US"/>
              <a:t>As it is a viral disease ,that’s why it’s very much contagious and can be easily spread via airborne droplets. </a:t>
            </a:r>
          </a:p>
          <a:p>
            <a:pPr eaLnBrk="1" hangingPunct="1"/>
            <a:endParaRPr lang="en-US" alt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itle 1">
            <a:extLst>
              <a:ext uri="{FF2B5EF4-FFF2-40B4-BE49-F238E27FC236}">
                <a16:creationId xmlns:a16="http://schemas.microsoft.com/office/drawing/2014/main" id="{8818FDD9-2528-4465-B162-6FA7946B10A1}"/>
              </a:ext>
            </a:extLst>
          </p:cNvPr>
          <p:cNvSpPr>
            <a:spLocks noGrp="1"/>
          </p:cNvSpPr>
          <p:nvPr>
            <p:ph type="title"/>
          </p:nvPr>
        </p:nvSpPr>
        <p:spPr>
          <a:xfrm>
            <a:off x="457200" y="0"/>
            <a:ext cx="8229600" cy="1066800"/>
          </a:xfrm>
        </p:spPr>
        <p:txBody>
          <a:bodyPr/>
          <a:lstStyle/>
          <a:p>
            <a:pPr eaLnBrk="1" hangingPunct="1"/>
            <a:r>
              <a:rPr lang="en-US" altLang="en-US"/>
              <a:t>Symptoms and Signs</a:t>
            </a:r>
          </a:p>
        </p:txBody>
      </p:sp>
      <p:sp>
        <p:nvSpPr>
          <p:cNvPr id="3" name="Content Placeholder 2">
            <a:extLst>
              <a:ext uri="{FF2B5EF4-FFF2-40B4-BE49-F238E27FC236}">
                <a16:creationId xmlns:a16="http://schemas.microsoft.com/office/drawing/2014/main" id="{6319F2B7-F034-4DFE-B49F-D70186A3366E}"/>
              </a:ext>
            </a:extLst>
          </p:cNvPr>
          <p:cNvSpPr>
            <a:spLocks noGrp="1"/>
          </p:cNvSpPr>
          <p:nvPr>
            <p:ph idx="1"/>
          </p:nvPr>
        </p:nvSpPr>
        <p:spPr>
          <a:xfrm>
            <a:off x="0" y="1143000"/>
            <a:ext cx="9144000" cy="5715000"/>
          </a:xfrm>
        </p:spPr>
        <p:txBody>
          <a:bodyPr>
            <a:normAutofit fontScale="92500" lnSpcReduction="10000"/>
          </a:bodyPr>
          <a:lstStyle/>
          <a:p>
            <a:pPr marL="274320" indent="-274320" eaLnBrk="1" fontAlgn="auto" hangingPunct="1">
              <a:spcAft>
                <a:spcPts val="0"/>
              </a:spcAft>
              <a:buClr>
                <a:schemeClr val="accent3"/>
              </a:buClr>
              <a:buFont typeface="Wingdings 2"/>
              <a:buNone/>
              <a:defRPr/>
            </a:pPr>
            <a:endParaRPr lang="en-US" dirty="0"/>
          </a:p>
          <a:p>
            <a:pPr marL="274320" indent="-274320" eaLnBrk="1" fontAlgn="auto" hangingPunct="1">
              <a:spcAft>
                <a:spcPts val="0"/>
              </a:spcAft>
              <a:buClr>
                <a:schemeClr val="accent3"/>
              </a:buClr>
              <a:buFont typeface="Wingdings 2"/>
              <a:buChar char=""/>
              <a:defRPr/>
            </a:pPr>
            <a:r>
              <a:rPr lang="en-US" dirty="0"/>
              <a:t>Typical uncomplicated influenza often begins abruptly. </a:t>
            </a:r>
          </a:p>
          <a:p>
            <a:pPr marL="274320" indent="-274320" eaLnBrk="1" fontAlgn="auto" hangingPunct="1">
              <a:spcAft>
                <a:spcPts val="0"/>
              </a:spcAft>
              <a:buClr>
                <a:schemeClr val="accent3"/>
              </a:buClr>
              <a:buFont typeface="Wingdings 2"/>
              <a:buChar char=""/>
              <a:defRPr/>
            </a:pPr>
            <a:r>
              <a:rPr lang="en-US" dirty="0"/>
              <a:t>Symptoms include </a:t>
            </a:r>
          </a:p>
          <a:p>
            <a:pPr marL="274320" indent="-274320" eaLnBrk="1" fontAlgn="auto" hangingPunct="1">
              <a:spcAft>
                <a:spcPts val="0"/>
              </a:spcAft>
              <a:buClr>
                <a:schemeClr val="accent3"/>
              </a:buClr>
              <a:buFont typeface="Wingdings 2"/>
              <a:buChar char=""/>
              <a:defRPr/>
            </a:pPr>
            <a:r>
              <a:rPr lang="en-US" dirty="0"/>
              <a:t>fever, </a:t>
            </a:r>
          </a:p>
          <a:p>
            <a:pPr marL="274320" indent="-274320" eaLnBrk="1" fontAlgn="auto" hangingPunct="1">
              <a:spcAft>
                <a:spcPts val="0"/>
              </a:spcAft>
              <a:buClr>
                <a:schemeClr val="accent3"/>
              </a:buClr>
              <a:buFont typeface="Wingdings 2"/>
              <a:buChar char=""/>
              <a:defRPr/>
            </a:pPr>
            <a:r>
              <a:rPr lang="en-US" dirty="0"/>
              <a:t>chills, </a:t>
            </a:r>
          </a:p>
          <a:p>
            <a:pPr marL="274320" indent="-274320" eaLnBrk="1" fontAlgn="auto" hangingPunct="1">
              <a:spcAft>
                <a:spcPts val="0"/>
              </a:spcAft>
              <a:buClr>
                <a:schemeClr val="accent3"/>
              </a:buClr>
              <a:buFont typeface="Wingdings 2"/>
              <a:buChar char=""/>
              <a:defRPr/>
            </a:pPr>
            <a:r>
              <a:rPr lang="en-US" dirty="0"/>
              <a:t>malaise, </a:t>
            </a:r>
          </a:p>
          <a:p>
            <a:pPr marL="274320" indent="-274320" eaLnBrk="1" fontAlgn="auto" hangingPunct="1">
              <a:spcAft>
                <a:spcPts val="0"/>
              </a:spcAft>
              <a:buClr>
                <a:schemeClr val="accent3"/>
              </a:buClr>
              <a:buFont typeface="Wingdings 2"/>
              <a:buChar char=""/>
              <a:defRPr/>
            </a:pPr>
            <a:r>
              <a:rPr lang="en-US" dirty="0" err="1"/>
              <a:t>myalgias</a:t>
            </a:r>
            <a:r>
              <a:rPr lang="en-US" dirty="0"/>
              <a:t>, </a:t>
            </a:r>
          </a:p>
          <a:p>
            <a:pPr marL="274320" indent="-274320" eaLnBrk="1" fontAlgn="auto" hangingPunct="1">
              <a:spcAft>
                <a:spcPts val="0"/>
              </a:spcAft>
              <a:buClr>
                <a:schemeClr val="accent3"/>
              </a:buClr>
              <a:buFont typeface="Wingdings 2"/>
              <a:buChar char=""/>
              <a:defRPr/>
            </a:pPr>
            <a:r>
              <a:rPr lang="en-US" dirty="0"/>
              <a:t>headache,</a:t>
            </a:r>
          </a:p>
          <a:p>
            <a:pPr marL="274320" indent="-274320" eaLnBrk="1" fontAlgn="auto" hangingPunct="1">
              <a:spcAft>
                <a:spcPts val="0"/>
              </a:spcAft>
              <a:buClr>
                <a:schemeClr val="accent3"/>
              </a:buClr>
              <a:buFont typeface="Wingdings 2"/>
              <a:buChar char=""/>
              <a:defRPr/>
            </a:pPr>
            <a:r>
              <a:rPr lang="en-US" dirty="0"/>
              <a:t>nasal stuffiness,</a:t>
            </a:r>
          </a:p>
          <a:p>
            <a:pPr marL="274320" indent="-274320" eaLnBrk="1" fontAlgn="auto" hangingPunct="1">
              <a:spcAft>
                <a:spcPts val="0"/>
              </a:spcAft>
              <a:buClr>
                <a:schemeClr val="accent3"/>
              </a:buClr>
              <a:buFont typeface="Wingdings 2"/>
              <a:buChar char=""/>
              <a:defRPr/>
            </a:pPr>
            <a:r>
              <a:rPr lang="en-US" dirty="0"/>
              <a:t>and occasionally nausea. </a:t>
            </a:r>
          </a:p>
          <a:p>
            <a:pPr marL="274320" indent="-274320" eaLnBrk="1" fontAlgn="auto" hangingPunct="1">
              <a:spcAft>
                <a:spcPts val="0"/>
              </a:spcAft>
              <a:buClr>
                <a:schemeClr val="accent3"/>
              </a:buClr>
              <a:buFont typeface="Wingdings 2"/>
              <a:buChar char=""/>
              <a:defRPr/>
            </a:pPr>
            <a:r>
              <a:rPr lang="en-US" dirty="0" err="1"/>
              <a:t>Coryza</a:t>
            </a:r>
            <a:r>
              <a:rPr lang="en-US" dirty="0"/>
              <a:t>, </a:t>
            </a:r>
          </a:p>
          <a:p>
            <a:pPr marL="274320" indent="-274320" eaLnBrk="1" fontAlgn="auto" hangingPunct="1">
              <a:spcAft>
                <a:spcPts val="0"/>
              </a:spcAft>
              <a:buClr>
                <a:schemeClr val="accent3"/>
              </a:buClr>
              <a:buFont typeface="Wingdings 2"/>
              <a:buChar char=""/>
              <a:defRPr/>
            </a:pPr>
            <a:r>
              <a:rPr lang="en-US" dirty="0"/>
              <a:t>nonproductive cough, </a:t>
            </a:r>
          </a:p>
          <a:p>
            <a:pPr marL="274320" indent="-274320" eaLnBrk="1" fontAlgn="auto" hangingPunct="1">
              <a:spcAft>
                <a:spcPts val="0"/>
              </a:spcAft>
              <a:buClr>
                <a:schemeClr val="accent3"/>
              </a:buClr>
              <a:buFont typeface="Wingdings 2"/>
              <a:buChar char=""/>
              <a:defRPr/>
            </a:pPr>
            <a:r>
              <a:rPr lang="en-US" dirty="0"/>
              <a:t>and sore throat are present. </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itle 1">
            <a:extLst>
              <a:ext uri="{FF2B5EF4-FFF2-40B4-BE49-F238E27FC236}">
                <a16:creationId xmlns:a16="http://schemas.microsoft.com/office/drawing/2014/main" id="{3A54D3FE-C50B-41DC-99C9-C8A1D09B8061}"/>
              </a:ext>
            </a:extLst>
          </p:cNvPr>
          <p:cNvSpPr>
            <a:spLocks noGrp="1"/>
          </p:cNvSpPr>
          <p:nvPr>
            <p:ph type="title"/>
          </p:nvPr>
        </p:nvSpPr>
        <p:spPr/>
        <p:txBody>
          <a:bodyPr/>
          <a:lstStyle/>
          <a:p>
            <a:pPr eaLnBrk="1" hangingPunct="1"/>
            <a:r>
              <a:rPr lang="en-US" altLang="en-US"/>
              <a:t>Laboratory Findings</a:t>
            </a:r>
          </a:p>
        </p:txBody>
      </p:sp>
      <p:sp>
        <p:nvSpPr>
          <p:cNvPr id="235523" name="Content Placeholder 2">
            <a:extLst>
              <a:ext uri="{FF2B5EF4-FFF2-40B4-BE49-F238E27FC236}">
                <a16:creationId xmlns:a16="http://schemas.microsoft.com/office/drawing/2014/main" id="{D04FB337-1C74-43A5-8626-5A3D0B8BE0F2}"/>
              </a:ext>
            </a:extLst>
          </p:cNvPr>
          <p:cNvSpPr>
            <a:spLocks noGrp="1"/>
          </p:cNvSpPr>
          <p:nvPr>
            <p:ph idx="1"/>
          </p:nvPr>
        </p:nvSpPr>
        <p:spPr>
          <a:xfrm>
            <a:off x="0" y="1935163"/>
            <a:ext cx="9144000" cy="4922837"/>
          </a:xfrm>
        </p:spPr>
        <p:txBody>
          <a:bodyPr/>
          <a:lstStyle/>
          <a:p>
            <a:pPr eaLnBrk="1" hangingPunct="1"/>
            <a:r>
              <a:rPr lang="en-US" altLang="en-US"/>
              <a:t>Leukopenia is common.</a:t>
            </a:r>
          </a:p>
          <a:p>
            <a:pPr eaLnBrk="1" hangingPunct="1"/>
            <a:endParaRPr lang="en-US" altLang="en-US"/>
          </a:p>
          <a:p>
            <a:pPr eaLnBrk="1" hangingPunct="1"/>
            <a:r>
              <a:rPr lang="en-US" altLang="en-US"/>
              <a:t>There will be decrease level of wbc in the blood.</a:t>
            </a:r>
          </a:p>
          <a:p>
            <a:pPr eaLnBrk="1" hangingPunct="1"/>
            <a:endParaRPr lang="en-US" altLang="en-US"/>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itle 1">
            <a:extLst>
              <a:ext uri="{FF2B5EF4-FFF2-40B4-BE49-F238E27FC236}">
                <a16:creationId xmlns:a16="http://schemas.microsoft.com/office/drawing/2014/main" id="{83B3BF01-ECC2-4BE0-9A77-91DFA0854FF3}"/>
              </a:ext>
            </a:extLst>
          </p:cNvPr>
          <p:cNvSpPr>
            <a:spLocks noGrp="1"/>
          </p:cNvSpPr>
          <p:nvPr>
            <p:ph type="title"/>
          </p:nvPr>
        </p:nvSpPr>
        <p:spPr/>
        <p:txBody>
          <a:bodyPr/>
          <a:lstStyle/>
          <a:p>
            <a:pPr eaLnBrk="1" hangingPunct="1"/>
            <a:r>
              <a:rPr lang="en-US" altLang="en-US"/>
              <a:t>Vaccination</a:t>
            </a:r>
          </a:p>
        </p:txBody>
      </p:sp>
      <p:sp>
        <p:nvSpPr>
          <p:cNvPr id="236547" name="Content Placeholder 2">
            <a:extLst>
              <a:ext uri="{FF2B5EF4-FFF2-40B4-BE49-F238E27FC236}">
                <a16:creationId xmlns:a16="http://schemas.microsoft.com/office/drawing/2014/main" id="{7E8CDC75-5899-4B38-ABA6-79E2568C847B}"/>
              </a:ext>
            </a:extLst>
          </p:cNvPr>
          <p:cNvSpPr>
            <a:spLocks noGrp="1"/>
          </p:cNvSpPr>
          <p:nvPr>
            <p:ph idx="1"/>
          </p:nvPr>
        </p:nvSpPr>
        <p:spPr>
          <a:xfrm>
            <a:off x="0" y="1935163"/>
            <a:ext cx="9144000" cy="4922837"/>
          </a:xfrm>
        </p:spPr>
        <p:txBody>
          <a:bodyPr/>
          <a:lstStyle/>
          <a:p>
            <a:pPr eaLnBrk="1" hangingPunct="1"/>
            <a:r>
              <a:rPr lang="en-US" altLang="en-US"/>
              <a:t>Adequate immunity is achieved about 2 weeks after vaccination. In healthy subjects, the antibody level remains sufficiently high throughout the season. Levels wane quickly, however, in elderly nursing home patients. Therefore, the time of administration of the vaccine should be based on surveillance data. The vaccination effectively reduces both morbidity (preventing 35–60% of hospital admissions in the elderly) and mortality (preventing 35–80% of hospital deaths). A new live-attenuated, nasally administered, vaccine is now licensed for use in the United States, while nasally administered inactivated vaccine is under development.</a:t>
            </a:r>
          </a:p>
          <a:p>
            <a:pPr eaLnBrk="1" hangingPunct="1"/>
            <a:endParaRPr lang="en-US" altLang="en-US"/>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Title 1">
            <a:extLst>
              <a:ext uri="{FF2B5EF4-FFF2-40B4-BE49-F238E27FC236}">
                <a16:creationId xmlns:a16="http://schemas.microsoft.com/office/drawing/2014/main" id="{C0891C4E-34AA-4266-9E34-76DCC056D28C}"/>
              </a:ext>
            </a:extLst>
          </p:cNvPr>
          <p:cNvSpPr>
            <a:spLocks noGrp="1"/>
          </p:cNvSpPr>
          <p:nvPr>
            <p:ph type="title"/>
          </p:nvPr>
        </p:nvSpPr>
        <p:spPr>
          <a:xfrm>
            <a:off x="457200" y="0"/>
            <a:ext cx="8229600" cy="1143000"/>
          </a:xfrm>
        </p:spPr>
        <p:txBody>
          <a:bodyPr/>
          <a:lstStyle/>
          <a:p>
            <a:pPr eaLnBrk="1" hangingPunct="1"/>
            <a:r>
              <a:rPr lang="en-US" altLang="en-US"/>
              <a:t>Treatment</a:t>
            </a:r>
          </a:p>
        </p:txBody>
      </p:sp>
      <p:sp>
        <p:nvSpPr>
          <p:cNvPr id="237571" name="Content Placeholder 2">
            <a:extLst>
              <a:ext uri="{FF2B5EF4-FFF2-40B4-BE49-F238E27FC236}">
                <a16:creationId xmlns:a16="http://schemas.microsoft.com/office/drawing/2014/main" id="{7CBD1F7D-B6EA-4DF1-87D6-544F42756E09}"/>
              </a:ext>
            </a:extLst>
          </p:cNvPr>
          <p:cNvSpPr>
            <a:spLocks noGrp="1"/>
          </p:cNvSpPr>
          <p:nvPr>
            <p:ph idx="1"/>
          </p:nvPr>
        </p:nvSpPr>
        <p:spPr>
          <a:xfrm>
            <a:off x="0" y="1295400"/>
            <a:ext cx="9144000" cy="5562600"/>
          </a:xfrm>
        </p:spPr>
        <p:txBody>
          <a:bodyPr/>
          <a:lstStyle/>
          <a:p>
            <a:pPr eaLnBrk="1" hangingPunct="1"/>
            <a:r>
              <a:rPr lang="en-US" altLang="en-US"/>
              <a:t>Many patients with influenza prefer to rest in bed. Analgesics and a cough mixture may be used. Amantadine or rimantadine, in the same doses are used for prophylaxis, appreciably decrease the duration of symptoms and signs.</a:t>
            </a:r>
          </a:p>
          <a:p>
            <a:pPr eaLnBrk="1" hangingPunct="1"/>
            <a:r>
              <a:rPr lang="en-US" altLang="en-US"/>
              <a:t>Rimantadine is preferred in patients with renal failure. Resistance to amantadine and rimantadine develops in &gt; 50% of children, typically after 3–5 days of exposure, and this resistance is reported in a majority of the influenza isolates from 2005–2006 season. </a:t>
            </a:r>
          </a:p>
          <a:p>
            <a:pPr eaLnBrk="1" hangingPunct="1"/>
            <a:r>
              <a:rPr lang="en-US" altLang="en-US"/>
              <a:t>The clinical significance of resistance to antiviral agents is controversial. Acetaminophen rather than aspirin should be used for fever in children.</a:t>
            </a:r>
          </a:p>
          <a:p>
            <a:pPr eaLnBrk="1" hangingPunct="1"/>
            <a:endParaRPr lang="en-US" altLang="en-US"/>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itle 1">
            <a:extLst>
              <a:ext uri="{FF2B5EF4-FFF2-40B4-BE49-F238E27FC236}">
                <a16:creationId xmlns:a16="http://schemas.microsoft.com/office/drawing/2014/main" id="{3BFD53ED-D77A-4B9B-9151-237D21DD6BAD}"/>
              </a:ext>
            </a:extLst>
          </p:cNvPr>
          <p:cNvSpPr>
            <a:spLocks noGrp="1"/>
          </p:cNvSpPr>
          <p:nvPr>
            <p:ph type="title"/>
          </p:nvPr>
        </p:nvSpPr>
        <p:spPr>
          <a:xfrm>
            <a:off x="228600" y="0"/>
            <a:ext cx="8610600" cy="1143000"/>
          </a:xfrm>
        </p:spPr>
        <p:txBody>
          <a:bodyPr/>
          <a:lstStyle/>
          <a:p>
            <a:pPr eaLnBrk="1" hangingPunct="1"/>
            <a:r>
              <a:rPr lang="en-US" altLang="en-US" b="1" i="1">
                <a:solidFill>
                  <a:srgbClr val="FF0000"/>
                </a:solidFill>
              </a:rPr>
              <a:t>Ascariasis</a:t>
            </a:r>
          </a:p>
        </p:txBody>
      </p:sp>
      <p:sp>
        <p:nvSpPr>
          <p:cNvPr id="238595" name="Content Placeholder 2">
            <a:extLst>
              <a:ext uri="{FF2B5EF4-FFF2-40B4-BE49-F238E27FC236}">
                <a16:creationId xmlns:a16="http://schemas.microsoft.com/office/drawing/2014/main" id="{1D8F905C-0257-431B-9A3B-C9221AA3B8A7}"/>
              </a:ext>
            </a:extLst>
          </p:cNvPr>
          <p:cNvSpPr>
            <a:spLocks noGrp="1"/>
          </p:cNvSpPr>
          <p:nvPr>
            <p:ph idx="1"/>
          </p:nvPr>
        </p:nvSpPr>
        <p:spPr>
          <a:xfrm>
            <a:off x="0" y="1143000"/>
            <a:ext cx="9144000" cy="5715000"/>
          </a:xfrm>
        </p:spPr>
        <p:txBody>
          <a:bodyPr/>
          <a:lstStyle/>
          <a:p>
            <a:pPr eaLnBrk="1" hangingPunct="1"/>
            <a:r>
              <a:rPr lang="en-US" altLang="en-US" i="1"/>
              <a:t>Ascaris lumbricoides</a:t>
            </a:r>
            <a:r>
              <a:rPr lang="en-US" altLang="en-US"/>
              <a:t> is the most common of the intestinal helminths, infecting about a quarter of the world's population, with estimates of over a billion infections, 12 million acute cases, and 10,000 or more deaths annually.</a:t>
            </a:r>
          </a:p>
          <a:p>
            <a:pPr eaLnBrk="1" hangingPunct="1"/>
            <a:r>
              <a:rPr lang="en-US" altLang="en-US"/>
              <a:t>Prevalence is high wherever there is poor hygiene and sanitation or where human feces are used as fertilizer. Heavy infections are most common in children.</a:t>
            </a:r>
          </a:p>
          <a:p>
            <a:pPr eaLnBrk="1" hangingPunct="1"/>
            <a:r>
              <a:rPr lang="en-US" altLang="en-US"/>
              <a:t>Infection follows ingestion of eggs in contaminated food. Larvae hatch in the small intestine, penetrate into the bloodstream, migrate to the lungs, and then travel via airways back to the gastrointestinal tract, where they develop to adult worms, which can be up to 40 cm in length, and live for 1–2 years. </a:t>
            </a:r>
          </a:p>
          <a:p>
            <a:pPr eaLnBrk="1" hangingPunct="1"/>
            <a:endParaRPr lang="en-US" altLang="en-US"/>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Title 1">
            <a:extLst>
              <a:ext uri="{FF2B5EF4-FFF2-40B4-BE49-F238E27FC236}">
                <a16:creationId xmlns:a16="http://schemas.microsoft.com/office/drawing/2014/main" id="{DEFE77DE-F0E6-4DC8-86D4-872F8D09F4A5}"/>
              </a:ext>
            </a:extLst>
          </p:cNvPr>
          <p:cNvSpPr>
            <a:spLocks noGrp="1"/>
          </p:cNvSpPr>
          <p:nvPr>
            <p:ph type="title"/>
          </p:nvPr>
        </p:nvSpPr>
        <p:spPr>
          <a:xfrm>
            <a:off x="304800" y="0"/>
            <a:ext cx="8382000" cy="1219200"/>
          </a:xfrm>
        </p:spPr>
        <p:txBody>
          <a:bodyPr/>
          <a:lstStyle/>
          <a:p>
            <a:pPr eaLnBrk="1" hangingPunct="1"/>
            <a:r>
              <a:rPr lang="en-US" altLang="en-US" b="1" i="1"/>
              <a:t>Causes </a:t>
            </a:r>
          </a:p>
        </p:txBody>
      </p:sp>
      <p:sp>
        <p:nvSpPr>
          <p:cNvPr id="239619" name="Content Placeholder 2">
            <a:extLst>
              <a:ext uri="{FF2B5EF4-FFF2-40B4-BE49-F238E27FC236}">
                <a16:creationId xmlns:a16="http://schemas.microsoft.com/office/drawing/2014/main" id="{E345407C-C367-4CE7-AECD-D7D395C71A66}"/>
              </a:ext>
            </a:extLst>
          </p:cNvPr>
          <p:cNvSpPr>
            <a:spLocks noGrp="1"/>
          </p:cNvSpPr>
          <p:nvPr>
            <p:ph idx="1"/>
          </p:nvPr>
        </p:nvSpPr>
        <p:spPr>
          <a:xfrm>
            <a:off x="0" y="1219200"/>
            <a:ext cx="9144000" cy="5638800"/>
          </a:xfrm>
        </p:spPr>
        <p:txBody>
          <a:bodyPr/>
          <a:lstStyle/>
          <a:p>
            <a:pPr eaLnBrk="1" hangingPunct="1">
              <a:buFont typeface="Arial" panose="020B0604020202020204" pitchFamily="34" charset="0"/>
              <a:buChar char="•"/>
            </a:pPr>
            <a:r>
              <a:rPr lang="en-US" altLang="en-US" i="1"/>
              <a:t>Ascaris lumbricoides</a:t>
            </a:r>
            <a:r>
              <a:rPr lang="en-US" altLang="en-US"/>
              <a:t> (the giant roundworm of humans). </a:t>
            </a:r>
          </a:p>
          <a:p>
            <a:pPr eaLnBrk="1" hangingPunct="1">
              <a:buFont typeface="Arial" panose="020B0604020202020204" pitchFamily="34" charset="0"/>
              <a:buChar char="•"/>
            </a:pPr>
            <a:r>
              <a:rPr lang="en-US" altLang="en-US"/>
              <a:t>Infection occurs from ingestion of </a:t>
            </a:r>
            <a:r>
              <a:rPr lang="en-US" altLang="en-US" i="1"/>
              <a:t>Ascaris</a:t>
            </a:r>
            <a:r>
              <a:rPr lang="en-US" altLang="en-US"/>
              <a:t> eggs on vegetables and other foods eaten raw that have been contaminated with feces from infected humans.</a:t>
            </a:r>
          </a:p>
          <a:p>
            <a:pPr eaLnBrk="1" hangingPunct="1">
              <a:buFont typeface="Arial" panose="020B0604020202020204" pitchFamily="34" charset="0"/>
              <a:buChar char="•"/>
            </a:pPr>
            <a:r>
              <a:rPr lang="en-US" altLang="en-US"/>
              <a:t>Infective eggs hatch in the duodenum, penetrate the gut, pass in blood vessels to the lungs, and break out into alveoli, where they molt and in about a week are carried up the bronchioles, bronchi, and trachea to the mouth.</a:t>
            </a:r>
          </a:p>
          <a:p>
            <a:pPr eaLnBrk="1" hangingPunct="1">
              <a:buFont typeface="Arial" panose="020B0604020202020204" pitchFamily="34" charset="0"/>
              <a:buChar char="•"/>
            </a:pPr>
            <a:r>
              <a:rPr lang="en-US" altLang="en-US"/>
              <a:t>They are then swallowed and return to the small intestine, where the worms mature and survive about 1 year.</a:t>
            </a:r>
          </a:p>
          <a:p>
            <a:pPr eaLnBrk="1" hangingPunct="1"/>
            <a:endParaRPr lang="en-US" altLang="en-US"/>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itle 1">
            <a:extLst>
              <a:ext uri="{FF2B5EF4-FFF2-40B4-BE49-F238E27FC236}">
                <a16:creationId xmlns:a16="http://schemas.microsoft.com/office/drawing/2014/main" id="{97DCBCB6-6571-4D47-AC98-35BDCCDC1A34}"/>
              </a:ext>
            </a:extLst>
          </p:cNvPr>
          <p:cNvSpPr>
            <a:spLocks noGrp="1"/>
          </p:cNvSpPr>
          <p:nvPr>
            <p:ph type="title"/>
          </p:nvPr>
        </p:nvSpPr>
        <p:spPr>
          <a:xfrm>
            <a:off x="304800" y="0"/>
            <a:ext cx="8534400" cy="1219200"/>
          </a:xfrm>
        </p:spPr>
        <p:txBody>
          <a:bodyPr/>
          <a:lstStyle/>
          <a:p>
            <a:pPr eaLnBrk="1" hangingPunct="1"/>
            <a:r>
              <a:rPr lang="en-US" altLang="en-US" b="1" i="1"/>
              <a:t>Signs &amp; symptoms</a:t>
            </a:r>
          </a:p>
        </p:txBody>
      </p:sp>
      <p:sp>
        <p:nvSpPr>
          <p:cNvPr id="240643" name="Content Placeholder 2">
            <a:extLst>
              <a:ext uri="{FF2B5EF4-FFF2-40B4-BE49-F238E27FC236}">
                <a16:creationId xmlns:a16="http://schemas.microsoft.com/office/drawing/2014/main" id="{9C516C7D-CB5D-4DF3-8238-A4CF003B0423}"/>
              </a:ext>
            </a:extLst>
          </p:cNvPr>
          <p:cNvSpPr>
            <a:spLocks noGrp="1"/>
          </p:cNvSpPr>
          <p:nvPr>
            <p:ph idx="1"/>
          </p:nvPr>
        </p:nvSpPr>
        <p:spPr>
          <a:xfrm>
            <a:off x="0" y="1219200"/>
            <a:ext cx="9144000" cy="5638800"/>
          </a:xfrm>
        </p:spPr>
        <p:txBody>
          <a:bodyPr/>
          <a:lstStyle/>
          <a:p>
            <a:pPr eaLnBrk="1" hangingPunct="1"/>
            <a:r>
              <a:rPr lang="en-US" altLang="en-US"/>
              <a:t>Most persons with </a:t>
            </a:r>
            <a:r>
              <a:rPr lang="en-US" altLang="en-US" i="1"/>
              <a:t>Ascaris</a:t>
            </a:r>
            <a:r>
              <a:rPr lang="en-US" altLang="en-US"/>
              <a:t> infection are asymptomatic. A small proportion develop symptoms during migration of worms through the lungs, with </a:t>
            </a:r>
          </a:p>
          <a:p>
            <a:pPr eaLnBrk="1" hangingPunct="1"/>
            <a:r>
              <a:rPr lang="en-US" altLang="en-US"/>
              <a:t>fever, </a:t>
            </a:r>
          </a:p>
          <a:p>
            <a:pPr eaLnBrk="1" hangingPunct="1"/>
            <a:r>
              <a:rPr lang="en-US" altLang="en-US"/>
              <a:t>nonproductive cough, </a:t>
            </a:r>
          </a:p>
          <a:p>
            <a:pPr eaLnBrk="1" hangingPunct="1"/>
            <a:r>
              <a:rPr lang="en-US" altLang="en-US"/>
              <a:t>chest pain, </a:t>
            </a:r>
          </a:p>
          <a:p>
            <a:pPr eaLnBrk="1" hangingPunct="1"/>
            <a:r>
              <a:rPr lang="en-US" altLang="en-US"/>
              <a:t>dyspnea, </a:t>
            </a:r>
          </a:p>
          <a:p>
            <a:pPr eaLnBrk="1" hangingPunct="1"/>
            <a:r>
              <a:rPr lang="en-US" altLang="en-US"/>
              <a:t>and eosinophilia, </a:t>
            </a:r>
          </a:p>
          <a:p>
            <a:pPr eaLnBrk="1" hangingPunct="1"/>
            <a:r>
              <a:rPr lang="en-US" altLang="en-US"/>
              <a:t>occasionally with eosinophilic pneumonia.</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itle 1">
            <a:extLst>
              <a:ext uri="{FF2B5EF4-FFF2-40B4-BE49-F238E27FC236}">
                <a16:creationId xmlns:a16="http://schemas.microsoft.com/office/drawing/2014/main" id="{710E81FB-766A-44B7-96F6-BC769133C471}"/>
              </a:ext>
            </a:extLst>
          </p:cNvPr>
          <p:cNvSpPr>
            <a:spLocks noGrp="1"/>
          </p:cNvSpPr>
          <p:nvPr>
            <p:ph type="title"/>
          </p:nvPr>
        </p:nvSpPr>
        <p:spPr>
          <a:xfrm>
            <a:off x="304800" y="0"/>
            <a:ext cx="8382000" cy="1066800"/>
          </a:xfrm>
        </p:spPr>
        <p:txBody>
          <a:bodyPr/>
          <a:lstStyle/>
          <a:p>
            <a:pPr eaLnBrk="1" hangingPunct="1"/>
            <a:r>
              <a:rPr lang="en-US" altLang="en-US" b="1" i="1"/>
              <a:t>Clinical Findings</a:t>
            </a:r>
          </a:p>
        </p:txBody>
      </p:sp>
      <p:sp>
        <p:nvSpPr>
          <p:cNvPr id="3" name="Content Placeholder 2">
            <a:extLst>
              <a:ext uri="{FF2B5EF4-FFF2-40B4-BE49-F238E27FC236}">
                <a16:creationId xmlns:a16="http://schemas.microsoft.com/office/drawing/2014/main" id="{190BFA6C-4E84-448A-84C4-D43609669656}"/>
              </a:ext>
            </a:extLst>
          </p:cNvPr>
          <p:cNvSpPr>
            <a:spLocks noGrp="1"/>
          </p:cNvSpPr>
          <p:nvPr>
            <p:ph idx="1"/>
          </p:nvPr>
        </p:nvSpPr>
        <p:spPr>
          <a:xfrm>
            <a:off x="0" y="1066800"/>
            <a:ext cx="9144000" cy="5791200"/>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en-US" dirty="0"/>
              <a:t>Rarely, larvae lodge ectopically in the brain, kidney, eye, spinal cord, and other sites and may cause local symptoms.</a:t>
            </a:r>
          </a:p>
          <a:p>
            <a:pPr marL="274320" indent="-274320" eaLnBrk="1" fontAlgn="auto" hangingPunct="1">
              <a:spcAft>
                <a:spcPts val="0"/>
              </a:spcAft>
              <a:buClr>
                <a:schemeClr val="accent3"/>
              </a:buClr>
              <a:buFont typeface="Wingdings 2"/>
              <a:buChar char=""/>
              <a:defRPr/>
            </a:pPr>
            <a:r>
              <a:rPr lang="en-US" dirty="0"/>
              <a:t>Light intestinal infections usually produce no symptoms. With heavy infection, abdominal discomfort may be seen. Adult worms may also migrate and be coughed up, be vomited, or may emerge through the nose or anus. They may also migrate into the common bile duct, pancreatic duct, appendix, and other sites, which may lead to  pancreatitis, obstructive jaundice, or  appendicitis. </a:t>
            </a:r>
          </a:p>
          <a:p>
            <a:pPr marL="274320" indent="-274320" eaLnBrk="1" fontAlgn="auto" hangingPunct="1">
              <a:spcAft>
                <a:spcPts val="0"/>
              </a:spcAft>
              <a:buClr>
                <a:schemeClr val="accent3"/>
              </a:buClr>
              <a:buFont typeface="Wingdings 2"/>
              <a:buChar char=""/>
              <a:defRPr/>
            </a:pPr>
            <a:r>
              <a:rPr lang="en-US" dirty="0"/>
              <a:t>With very heavy infestations, masses of worms may cause intestinal obstruction or death. Although severe manifestations of infection are uncommon, the very high prevalence of </a:t>
            </a:r>
            <a:r>
              <a:rPr lang="en-US" dirty="0" err="1"/>
              <a:t>ascariasis</a:t>
            </a:r>
            <a:r>
              <a:rPr lang="en-US" dirty="0"/>
              <a:t> leads to large numbers of individuals, especially children. </a:t>
            </a:r>
          </a:p>
          <a:p>
            <a:pPr marL="274320" indent="-274320" eaLnBrk="1" fontAlgn="auto" hangingPunct="1">
              <a:spcAft>
                <a:spcPts val="0"/>
              </a:spcAft>
              <a:buClr>
                <a:schemeClr val="accent3"/>
              </a:buClr>
              <a:buFont typeface="Wingdings 2"/>
              <a:buChar char=""/>
              <a:defRPr/>
            </a:pPr>
            <a:r>
              <a:rPr lang="en-US" dirty="0"/>
              <a:t>Moderate to high worm loads in children are also associated with nutritional abnormalities due to decreased appetite and food intake, and also decreased absorption of nutrients. </a:t>
            </a:r>
          </a:p>
          <a:p>
            <a:pPr marL="274320" indent="-274320" eaLnBrk="1" fontAlgn="auto" hangingPunct="1">
              <a:spcAft>
                <a:spcPts val="0"/>
              </a:spcAft>
              <a:buClr>
                <a:schemeClr val="accent3"/>
              </a:buClr>
              <a:buFont typeface="Wingdings 2"/>
              <a:buChar char=""/>
              <a:defRPr/>
            </a:pPr>
            <a:r>
              <a:rPr lang="en-US" dirty="0"/>
              <a:t>The diagnosis of </a:t>
            </a:r>
            <a:r>
              <a:rPr lang="en-US" dirty="0" err="1"/>
              <a:t>ascariasis</a:t>
            </a:r>
            <a:r>
              <a:rPr lang="en-US" dirty="0"/>
              <a:t> is made after adult worms emerge from the mouth, nose, or anus, or by identifying characteristic eggs in the feces.</a:t>
            </a:r>
          </a:p>
          <a:p>
            <a:pPr marL="274320" indent="-274320" eaLnBrk="1" fontAlgn="auto" hangingPunct="1">
              <a:spcAft>
                <a:spcPts val="0"/>
              </a:spcAft>
              <a:buClr>
                <a:schemeClr val="accent3"/>
              </a:buClr>
              <a:buFont typeface="Wingdings 2"/>
              <a:buChar char=""/>
              <a:defRPr/>
            </a:pPr>
            <a:r>
              <a:rPr lang="en-US" dirty="0" err="1"/>
              <a:t>Eosinophilia</a:t>
            </a:r>
            <a:r>
              <a:rPr lang="en-US" dirty="0"/>
              <a:t> is marked during worm migration but may be absent during intestinal infection.</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itle 1">
            <a:extLst>
              <a:ext uri="{FF2B5EF4-FFF2-40B4-BE49-F238E27FC236}">
                <a16:creationId xmlns:a16="http://schemas.microsoft.com/office/drawing/2014/main" id="{5283B831-7D9C-4BB0-8788-7395801F6168}"/>
              </a:ext>
            </a:extLst>
          </p:cNvPr>
          <p:cNvSpPr>
            <a:spLocks noGrp="1"/>
          </p:cNvSpPr>
          <p:nvPr>
            <p:ph type="title"/>
          </p:nvPr>
        </p:nvSpPr>
        <p:spPr>
          <a:xfrm>
            <a:off x="457200" y="0"/>
            <a:ext cx="8229600" cy="1143000"/>
          </a:xfrm>
        </p:spPr>
        <p:txBody>
          <a:bodyPr/>
          <a:lstStyle/>
          <a:p>
            <a:pPr eaLnBrk="1" hangingPunct="1"/>
            <a:r>
              <a:rPr lang="en-US" altLang="en-US"/>
              <a:t>Treatment</a:t>
            </a:r>
          </a:p>
        </p:txBody>
      </p:sp>
      <p:sp>
        <p:nvSpPr>
          <p:cNvPr id="3" name="Content Placeholder 2">
            <a:extLst>
              <a:ext uri="{FF2B5EF4-FFF2-40B4-BE49-F238E27FC236}">
                <a16:creationId xmlns:a16="http://schemas.microsoft.com/office/drawing/2014/main" id="{CB065B91-BA59-42A8-B016-0980296C0399}"/>
              </a:ext>
            </a:extLst>
          </p:cNvPr>
          <p:cNvSpPr>
            <a:spLocks noGrp="1"/>
          </p:cNvSpPr>
          <p:nvPr>
            <p:ph idx="1"/>
          </p:nvPr>
        </p:nvSpPr>
        <p:spPr>
          <a:xfrm>
            <a:off x="0" y="1935163"/>
            <a:ext cx="9144000" cy="4922837"/>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a:t>All infections should ideally be treated. Treatments of choice are </a:t>
            </a:r>
            <a:r>
              <a:rPr lang="en-US" dirty="0" err="1"/>
              <a:t>albendazole</a:t>
            </a:r>
            <a:r>
              <a:rPr lang="en-US" dirty="0"/>
              <a:t> (single 400 mg oral dose), </a:t>
            </a:r>
            <a:r>
              <a:rPr lang="en-US" dirty="0" err="1"/>
              <a:t>mebendazole</a:t>
            </a:r>
            <a:r>
              <a:rPr lang="en-US" dirty="0"/>
              <a:t> (single 500 mg oral dose or 100 mg twice daily for 3 days), or </a:t>
            </a:r>
            <a:r>
              <a:rPr lang="en-US" dirty="0" err="1"/>
              <a:t>pyrantel</a:t>
            </a:r>
            <a:r>
              <a:rPr lang="en-US" dirty="0"/>
              <a:t> </a:t>
            </a:r>
            <a:r>
              <a:rPr lang="en-US" dirty="0" err="1"/>
              <a:t>pamoate</a:t>
            </a:r>
            <a:r>
              <a:rPr lang="en-US" dirty="0"/>
              <a:t> (single 11 mg/kg oral dose, maximum 1 g). These drugs are all well tolerated but may cause mild gastrointestinal toxicity. </a:t>
            </a:r>
          </a:p>
          <a:p>
            <a:pPr marL="274320" indent="-274320" eaLnBrk="1" fontAlgn="auto" hangingPunct="1">
              <a:spcAft>
                <a:spcPts val="0"/>
              </a:spcAft>
              <a:buClr>
                <a:schemeClr val="accent3"/>
              </a:buClr>
              <a:buFont typeface="Wingdings 2"/>
              <a:buChar char=""/>
              <a:defRPr/>
            </a:pPr>
            <a:r>
              <a:rPr lang="en-US" dirty="0"/>
              <a:t>They are now considered safe for children above 1 year of age and in pregnancy, although use in the first trimester is best avoided. Intestinal obstruction usually responds to conservative management and </a:t>
            </a:r>
            <a:r>
              <a:rPr lang="en-US" dirty="0" err="1"/>
              <a:t>antihelminthic</a:t>
            </a:r>
            <a:r>
              <a:rPr lang="en-US" dirty="0"/>
              <a:t> therapy. Surgery may be required for appendicitis and other gastrointestinal complications.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2592</TotalTime>
  <Words>9170</Words>
  <Application>Microsoft Office PowerPoint</Application>
  <PresentationFormat>On-screen Show (4:3)</PresentationFormat>
  <Paragraphs>1181</Paragraphs>
  <Slides>233</Slides>
  <Notes>1</Notes>
  <HiddenSlides>0</HiddenSlides>
  <MMClips>0</MMClips>
  <ScaleCrop>false</ScaleCrop>
  <HeadingPairs>
    <vt:vector size="4" baseType="variant">
      <vt:variant>
        <vt:lpstr>Theme</vt:lpstr>
      </vt:variant>
      <vt:variant>
        <vt:i4>1</vt:i4>
      </vt:variant>
      <vt:variant>
        <vt:lpstr>Slide Titles</vt:lpstr>
      </vt:variant>
      <vt:variant>
        <vt:i4>233</vt:i4>
      </vt:variant>
    </vt:vector>
  </HeadingPairs>
  <TitlesOfParts>
    <vt:vector size="234" baseType="lpstr">
      <vt:lpstr>Flow</vt:lpstr>
      <vt:lpstr>An Easy Approach To Medical Microbiology </vt:lpstr>
      <vt:lpstr>UNIT # I</vt:lpstr>
      <vt:lpstr>Why Study Microbiology? </vt:lpstr>
      <vt:lpstr>Microbiology </vt:lpstr>
      <vt:lpstr>       2 types of cells </vt:lpstr>
      <vt:lpstr>Classification of Microorganisms</vt:lpstr>
      <vt:lpstr>Bacteria</vt:lpstr>
      <vt:lpstr>Bacteria</vt:lpstr>
      <vt:lpstr> </vt:lpstr>
      <vt:lpstr>Algae</vt:lpstr>
      <vt:lpstr>PowerPoint Presentation</vt:lpstr>
      <vt:lpstr>Fungi</vt:lpstr>
      <vt:lpstr>Protozoa </vt:lpstr>
      <vt:lpstr>Viruses</vt:lpstr>
      <vt:lpstr>PowerPoint Presentation</vt:lpstr>
      <vt:lpstr>Important Note</vt:lpstr>
      <vt:lpstr>PowerPoint Presentation</vt:lpstr>
      <vt:lpstr>Leeuwenhoeck (lived 1632-1723)</vt:lpstr>
      <vt:lpstr>Hooke</vt:lpstr>
      <vt:lpstr>late 1600’s Francisco Redi,s exp</vt:lpstr>
      <vt:lpstr>Spallanzani</vt:lpstr>
      <vt:lpstr>Pasteur's Experiments (1859)</vt:lpstr>
      <vt:lpstr>3 things did Pasteur's experiments proved</vt:lpstr>
      <vt:lpstr>(Pasteurisation)</vt:lpstr>
      <vt:lpstr>PowerPoint Presentation</vt:lpstr>
      <vt:lpstr>PowerPoint Presentation</vt:lpstr>
      <vt:lpstr>PowerPoint Presentation</vt:lpstr>
      <vt:lpstr>HEALTH AND HYGIENE</vt:lpstr>
      <vt:lpstr>FOOD AND DRINK IN THE LABORATORY  </vt:lpstr>
      <vt:lpstr>HOUSEKEEPING   </vt:lpstr>
      <vt:lpstr>    HAZARDOUS MATERIALS HANDLING AND STORAGE </vt:lpstr>
      <vt:lpstr>WORKING ALONE</vt:lpstr>
      <vt:lpstr>VOLUNTEERS IN THE LAB </vt:lpstr>
      <vt:lpstr>GENERAL PROPERTIES OF VIRUSES</vt:lpstr>
      <vt:lpstr>Shapes of viruses</vt:lpstr>
      <vt:lpstr>PowerPoint Presentation</vt:lpstr>
      <vt:lpstr>Properties</vt:lpstr>
      <vt:lpstr>Properties</vt:lpstr>
      <vt:lpstr>Need of microbiology to a nurse</vt:lpstr>
      <vt:lpstr>Need of microbiology to a nurse</vt:lpstr>
      <vt:lpstr>PowerPoint Presentation</vt:lpstr>
      <vt:lpstr>Autotrophic Bacteria</vt:lpstr>
      <vt:lpstr>Photoautotrophic Bacteria</vt:lpstr>
      <vt:lpstr>Chemosynthetic Bacteria </vt:lpstr>
      <vt:lpstr>Heterotrophic Bacteria </vt:lpstr>
      <vt:lpstr>Saprophytic Bacteria</vt:lpstr>
      <vt:lpstr>Symbiotic Bacteria </vt:lpstr>
      <vt:lpstr>E.Coli  in Human</vt:lpstr>
      <vt:lpstr>Parasitic Bacteria </vt:lpstr>
      <vt:lpstr>Shape of Bacteria</vt:lpstr>
      <vt:lpstr>Arrangement of bacteria: Cocci</vt:lpstr>
      <vt:lpstr>Arrangement of bacteria: Bacilli</vt:lpstr>
      <vt:lpstr>Other shapes of bacteria</vt:lpstr>
      <vt:lpstr>Anatomy of a Bacterial Cell</vt:lpstr>
      <vt:lpstr>PowerPoint Presentation</vt:lpstr>
      <vt:lpstr>Pleomorphism &amp; Involution forms</vt:lpstr>
      <vt:lpstr>Nomenclature</vt:lpstr>
      <vt:lpstr>How to use a microscope </vt:lpstr>
      <vt:lpstr>How to use a microscope</vt:lpstr>
      <vt:lpstr>How to use a microscope</vt:lpstr>
      <vt:lpstr>How to use a microscope</vt:lpstr>
      <vt:lpstr>How to use a microscope</vt:lpstr>
      <vt:lpstr>How to use a microscope</vt:lpstr>
      <vt:lpstr>How to use a microscope</vt:lpstr>
      <vt:lpstr>1.   Immunity </vt:lpstr>
      <vt:lpstr>2.  Public Hygiene</vt:lpstr>
      <vt:lpstr>3.  Chemotherapy</vt:lpstr>
      <vt:lpstr>Microbial Nutrition </vt:lpstr>
      <vt:lpstr>PowerPoint Presentation</vt:lpstr>
      <vt:lpstr>PowerPoint Presentation</vt:lpstr>
      <vt:lpstr>PowerPoint Presentation</vt:lpstr>
      <vt:lpstr>PowerPoint Presentation</vt:lpstr>
      <vt:lpstr>PowerPoint Presentation</vt:lpstr>
      <vt:lpstr>UNIT # II</vt:lpstr>
      <vt:lpstr>  Microbial Growth Control </vt:lpstr>
      <vt:lpstr>Heat Sterilization</vt:lpstr>
      <vt:lpstr>PowerPoint Presentation</vt:lpstr>
      <vt:lpstr>Electromagnetic radiations</vt:lpstr>
      <vt:lpstr>PowerPoint Presentation</vt:lpstr>
      <vt:lpstr>Filtration</vt:lpstr>
      <vt:lpstr>The autoclave -</vt:lpstr>
      <vt:lpstr>Pasteurization</vt:lpstr>
      <vt:lpstr>Low temperature treatment</vt:lpstr>
      <vt:lpstr>PowerPoint Presentation</vt:lpstr>
      <vt:lpstr>Chemical Agents</vt:lpstr>
      <vt:lpstr>PowerPoint Presentation</vt:lpstr>
      <vt:lpstr>PowerPoint Presentation</vt:lpstr>
      <vt:lpstr>How to find blood groups</vt:lpstr>
      <vt:lpstr>Procedure: </vt:lpstr>
      <vt:lpstr>UNIT # III</vt:lpstr>
      <vt:lpstr>What is antimicrobial resistance? </vt:lpstr>
      <vt:lpstr>Resistance increase if?</vt:lpstr>
      <vt:lpstr>Sensitivity /Susceptiblity</vt:lpstr>
      <vt:lpstr>Phagocytosis</vt:lpstr>
      <vt:lpstr>Antibody</vt:lpstr>
      <vt:lpstr>Antigen &amp; Antibody</vt:lpstr>
      <vt:lpstr>ANTIBODIES</vt:lpstr>
      <vt:lpstr>ANTIBODIES</vt:lpstr>
      <vt:lpstr>Classes Of Antibodies</vt:lpstr>
      <vt:lpstr>Immunoglobulin G </vt:lpstr>
      <vt:lpstr>Immunoglobulin M</vt:lpstr>
      <vt:lpstr>Immunoglobulin A</vt:lpstr>
      <vt:lpstr>Immunoglobulin E/D</vt:lpstr>
      <vt:lpstr>PowerPoint Presentation</vt:lpstr>
      <vt:lpstr>Difference between innate immunity, and acquired immunity</vt:lpstr>
      <vt:lpstr>Antigen(Ag) </vt:lpstr>
      <vt:lpstr>     Specific resistance</vt:lpstr>
      <vt:lpstr>Nonspecific resistance( Innate Immunity)</vt:lpstr>
      <vt:lpstr>Antibodies</vt:lpstr>
      <vt:lpstr>Primary Ab response</vt:lpstr>
      <vt:lpstr>Secondary Ab response</vt:lpstr>
      <vt:lpstr>PowerPoint Presentation</vt:lpstr>
      <vt:lpstr>How do antibodies work?</vt:lpstr>
      <vt:lpstr>Types of acquired immunity</vt:lpstr>
      <vt:lpstr>What is natural, active immunity?</vt:lpstr>
      <vt:lpstr>What is Artificial, active immunity</vt:lpstr>
      <vt:lpstr>What is natural, passive immunity</vt:lpstr>
      <vt:lpstr>What is Artificial, passive Immunity</vt:lpstr>
      <vt:lpstr>Hypersensitivity</vt:lpstr>
      <vt:lpstr>PowerPoint Presentation</vt:lpstr>
      <vt:lpstr>PowerPoint Presentation</vt:lpstr>
      <vt:lpstr>    Immediate (type I) hypersensitivity</vt:lpstr>
      <vt:lpstr>Pathophysiology of type 1 HSR</vt:lpstr>
      <vt:lpstr>Examples</vt:lpstr>
      <vt:lpstr>PowerPoint Presentation</vt:lpstr>
      <vt:lpstr>Type 4 - Cell-mediated (Delayed-Type Hypersensitivity, DTH)</vt:lpstr>
      <vt:lpstr>PowerPoint Presentation</vt:lpstr>
      <vt:lpstr>UNIT # IV</vt:lpstr>
      <vt:lpstr>SIX STEPS OF CHAIN OF INFECTION</vt:lpstr>
      <vt:lpstr>SIX STEPS OF CHAIN OF INFECTION</vt:lpstr>
      <vt:lpstr>SIX STEPS OF CHAIN OF INFECTION</vt:lpstr>
      <vt:lpstr>PowerPoint Presentation</vt:lpstr>
      <vt:lpstr>Ways via which infections spread</vt:lpstr>
      <vt:lpstr>Airborne droplets from the nose and throat</vt:lpstr>
      <vt:lpstr>Urine</vt:lpstr>
      <vt:lpstr>Faecal-oral</vt:lpstr>
      <vt:lpstr>Blood/body fluids</vt:lpstr>
      <vt:lpstr>Skin or mucous membrane (lining of nose and mouth) contact</vt:lpstr>
      <vt:lpstr>Sexually transmitted infections</vt:lpstr>
      <vt:lpstr>Food or waterborne diseases</vt:lpstr>
      <vt:lpstr>Saliva</vt:lpstr>
      <vt:lpstr>Diseases where person-to-person spread occurs rarely</vt:lpstr>
      <vt:lpstr>Examples of diseases spread by contact with water or soil:</vt:lpstr>
      <vt:lpstr>Hospital-acquired infections or HAI</vt:lpstr>
      <vt:lpstr>Hospital infections</vt:lpstr>
      <vt:lpstr>Some people are more susceptible </vt:lpstr>
      <vt:lpstr>Other risk factors </vt:lpstr>
      <vt:lpstr>Types of infections</vt:lpstr>
      <vt:lpstr>Controlling infection</vt:lpstr>
      <vt:lpstr>Before admission</vt:lpstr>
      <vt:lpstr>During your stay</vt:lpstr>
      <vt:lpstr>What to expect if you get an infection</vt:lpstr>
      <vt:lpstr>UNIT # V</vt:lpstr>
      <vt:lpstr>ISOLATION</vt:lpstr>
      <vt:lpstr>EXPLANATION</vt:lpstr>
      <vt:lpstr>TYPES OF ISOLATION</vt:lpstr>
      <vt:lpstr>TYPES OF ISOLATION</vt:lpstr>
      <vt:lpstr>Nurse responsibilites</vt:lpstr>
      <vt:lpstr>Unit # VI</vt:lpstr>
      <vt:lpstr>The Normal Flora </vt:lpstr>
      <vt:lpstr>Figure</vt:lpstr>
      <vt:lpstr>Types of flora</vt:lpstr>
      <vt:lpstr>Beneficial roles of normal flora</vt:lpstr>
      <vt:lpstr>PowerPoint Presentation</vt:lpstr>
      <vt:lpstr>PowerPoint Presentation</vt:lpstr>
      <vt:lpstr>PowerPoint Presentation</vt:lpstr>
      <vt:lpstr>Nosocomial infections</vt:lpstr>
      <vt:lpstr>Prevention of nosocomial infection</vt:lpstr>
      <vt:lpstr>DISEASES</vt:lpstr>
      <vt:lpstr>Tetanus</vt:lpstr>
      <vt:lpstr>PowerPoint Presentation</vt:lpstr>
      <vt:lpstr>PowerPoint Presentation</vt:lpstr>
      <vt:lpstr>PowerPoint Presentation</vt:lpstr>
      <vt:lpstr>Causes of Tetanus </vt:lpstr>
      <vt:lpstr>Symptoms of Tetanus</vt:lpstr>
      <vt:lpstr>Treating and Preventing Tetanus</vt:lpstr>
      <vt:lpstr>Typhoid </vt:lpstr>
      <vt:lpstr>Common Symptoms</vt:lpstr>
      <vt:lpstr>PowerPoint Presentation</vt:lpstr>
      <vt:lpstr>Diagnosis</vt:lpstr>
      <vt:lpstr>Treatment </vt:lpstr>
      <vt:lpstr>Cholera  </vt:lpstr>
      <vt:lpstr>Vibrio cholerae strains</vt:lpstr>
      <vt:lpstr>Symptoms</vt:lpstr>
      <vt:lpstr>Treatment </vt:lpstr>
      <vt:lpstr>Diphtheria   خناق</vt:lpstr>
      <vt:lpstr>Causes</vt:lpstr>
      <vt:lpstr>Risk factors</vt:lpstr>
      <vt:lpstr>Signs &amp; Symptoms</vt:lpstr>
      <vt:lpstr>Diagnosis</vt:lpstr>
      <vt:lpstr>Treatment for Diphtheria</vt:lpstr>
      <vt:lpstr>Tuberculosis</vt:lpstr>
      <vt:lpstr>Causes</vt:lpstr>
      <vt:lpstr>Risk factors</vt:lpstr>
      <vt:lpstr>Risk factors</vt:lpstr>
      <vt:lpstr>Symptoms</vt:lpstr>
      <vt:lpstr>Diagnosis </vt:lpstr>
      <vt:lpstr>Treatment </vt:lpstr>
      <vt:lpstr> Pertussis  </vt:lpstr>
      <vt:lpstr>Causes</vt:lpstr>
      <vt:lpstr>Symptoms</vt:lpstr>
      <vt:lpstr>Diagnosis </vt:lpstr>
      <vt:lpstr>Treatment</vt:lpstr>
      <vt:lpstr>Mumps                </vt:lpstr>
      <vt:lpstr>Causes</vt:lpstr>
      <vt:lpstr>Symptoms</vt:lpstr>
      <vt:lpstr>Diagnosis</vt:lpstr>
      <vt:lpstr>Treatment</vt:lpstr>
      <vt:lpstr>Measles                      چیچک/ خسرہ</vt:lpstr>
      <vt:lpstr>Causes</vt:lpstr>
      <vt:lpstr>Symptoms</vt:lpstr>
      <vt:lpstr>PowerPoint Presentation</vt:lpstr>
      <vt:lpstr>Diagnosis</vt:lpstr>
      <vt:lpstr>Treatment</vt:lpstr>
      <vt:lpstr>Medications</vt:lpstr>
      <vt:lpstr>Polio</vt:lpstr>
      <vt:lpstr>Causes</vt:lpstr>
      <vt:lpstr>Symptoms</vt:lpstr>
      <vt:lpstr>Nonparalytic polio</vt:lpstr>
      <vt:lpstr>Paralytic polio</vt:lpstr>
      <vt:lpstr>Diagnosis</vt:lpstr>
      <vt:lpstr>Treatment</vt:lpstr>
      <vt:lpstr>Influenza</vt:lpstr>
      <vt:lpstr>Cause</vt:lpstr>
      <vt:lpstr>Symptoms and Signs</vt:lpstr>
      <vt:lpstr>Laboratory Findings</vt:lpstr>
      <vt:lpstr>Vaccination</vt:lpstr>
      <vt:lpstr>Treatment</vt:lpstr>
      <vt:lpstr>Ascariasis</vt:lpstr>
      <vt:lpstr>Causes </vt:lpstr>
      <vt:lpstr>Signs &amp; symptoms</vt:lpstr>
      <vt:lpstr>Clinical Findings</vt:lpstr>
      <vt:lpstr>Treatment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Study Microbiology?</dc:title>
  <dc:creator>Ajab</dc:creator>
  <cp:lastModifiedBy>923491980300</cp:lastModifiedBy>
  <cp:revision>275</cp:revision>
  <dcterms:created xsi:type="dcterms:W3CDTF">2014-02-05T10:26:55Z</dcterms:created>
  <dcterms:modified xsi:type="dcterms:W3CDTF">2018-12-20T19:00:32Z</dcterms:modified>
</cp:coreProperties>
</file>